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4"/>
  </p:notesMasterIdLst>
  <p:handoutMasterIdLst>
    <p:handoutMasterId r:id="rId115"/>
  </p:handoutMasterIdLst>
  <p:sldIdLst>
    <p:sldId id="259" r:id="rId5"/>
    <p:sldId id="1177" r:id="rId6"/>
    <p:sldId id="1047" r:id="rId7"/>
    <p:sldId id="1142" r:id="rId8"/>
    <p:sldId id="1143" r:id="rId9"/>
    <p:sldId id="1175" r:id="rId10"/>
    <p:sldId id="1176" r:id="rId11"/>
    <p:sldId id="1166" r:id="rId12"/>
    <p:sldId id="1165" r:id="rId13"/>
    <p:sldId id="1162" r:id="rId14"/>
    <p:sldId id="1164" r:id="rId15"/>
    <p:sldId id="1168" r:id="rId16"/>
    <p:sldId id="1172" r:id="rId17"/>
    <p:sldId id="1167" r:id="rId18"/>
    <p:sldId id="1171" r:id="rId19"/>
    <p:sldId id="1169" r:id="rId20"/>
    <p:sldId id="1173" r:id="rId21"/>
    <p:sldId id="257" r:id="rId22"/>
    <p:sldId id="1221" r:id="rId23"/>
    <p:sldId id="1144" r:id="rId24"/>
    <p:sldId id="1145" r:id="rId25"/>
    <p:sldId id="1222" r:id="rId26"/>
    <p:sldId id="1147" r:id="rId27"/>
    <p:sldId id="1149" r:id="rId28"/>
    <p:sldId id="1151" r:id="rId29"/>
    <p:sldId id="1154" r:id="rId30"/>
    <p:sldId id="1155" r:id="rId31"/>
    <p:sldId id="1212" r:id="rId32"/>
    <p:sldId id="1213" r:id="rId33"/>
    <p:sldId id="1214" r:id="rId34"/>
    <p:sldId id="1158" r:id="rId35"/>
    <p:sldId id="1215" r:id="rId36"/>
    <p:sldId id="1216" r:id="rId37"/>
    <p:sldId id="1217" r:id="rId38"/>
    <p:sldId id="1218" r:id="rId39"/>
    <p:sldId id="1219" r:id="rId40"/>
    <p:sldId id="1224" r:id="rId41"/>
    <p:sldId id="1223" r:id="rId42"/>
    <p:sldId id="1163" r:id="rId43"/>
    <p:sldId id="1269" r:id="rId44"/>
    <p:sldId id="1270" r:id="rId45"/>
    <p:sldId id="1271" r:id="rId46"/>
    <p:sldId id="1272" r:id="rId47"/>
    <p:sldId id="1273" r:id="rId48"/>
    <p:sldId id="1226" r:id="rId49"/>
    <p:sldId id="1170" r:id="rId50"/>
    <p:sldId id="1275" r:id="rId51"/>
    <p:sldId id="1276" r:id="rId52"/>
    <p:sldId id="1289" r:id="rId53"/>
    <p:sldId id="1328" r:id="rId54"/>
    <p:sldId id="1200" r:id="rId55"/>
    <p:sldId id="1138" r:id="rId56"/>
    <p:sldId id="260" r:id="rId57"/>
    <p:sldId id="262" r:id="rId58"/>
    <p:sldId id="1293" r:id="rId59"/>
    <p:sldId id="1294" r:id="rId60"/>
    <p:sldId id="1295" r:id="rId61"/>
    <p:sldId id="1320" r:id="rId62"/>
    <p:sldId id="1296" r:id="rId63"/>
    <p:sldId id="1319" r:id="rId64"/>
    <p:sldId id="1297" r:id="rId65"/>
    <p:sldId id="1298" r:id="rId66"/>
    <p:sldId id="1299" r:id="rId67"/>
    <p:sldId id="1305" r:id="rId68"/>
    <p:sldId id="1306" r:id="rId69"/>
    <p:sldId id="1307" r:id="rId70"/>
    <p:sldId id="1308" r:id="rId71"/>
    <p:sldId id="1309" r:id="rId72"/>
    <p:sldId id="1310" r:id="rId73"/>
    <p:sldId id="1311" r:id="rId74"/>
    <p:sldId id="1312" r:id="rId75"/>
    <p:sldId id="1313" r:id="rId76"/>
    <p:sldId id="1314" r:id="rId77"/>
    <p:sldId id="1300" r:id="rId78"/>
    <p:sldId id="1301" r:id="rId79"/>
    <p:sldId id="1302" r:id="rId80"/>
    <p:sldId id="1304" r:id="rId81"/>
    <p:sldId id="1303" r:id="rId82"/>
    <p:sldId id="1315" r:id="rId83"/>
    <p:sldId id="1316" r:id="rId84"/>
    <p:sldId id="1317" r:id="rId85"/>
    <p:sldId id="1318" r:id="rId86"/>
    <p:sldId id="1326" r:id="rId87"/>
    <p:sldId id="1321" r:id="rId88"/>
    <p:sldId id="1322" r:id="rId89"/>
    <p:sldId id="1323" r:id="rId90"/>
    <p:sldId id="1324" r:id="rId91"/>
    <p:sldId id="1325" r:id="rId92"/>
    <p:sldId id="282" r:id="rId93"/>
    <p:sldId id="1139" r:id="rId94"/>
    <p:sldId id="289" r:id="rId95"/>
    <p:sldId id="290" r:id="rId96"/>
    <p:sldId id="284" r:id="rId97"/>
    <p:sldId id="286" r:id="rId98"/>
    <p:sldId id="1140" r:id="rId99"/>
    <p:sldId id="1282" r:id="rId100"/>
    <p:sldId id="1283" r:id="rId101"/>
    <p:sldId id="1193" r:id="rId102"/>
    <p:sldId id="1327" r:id="rId103"/>
    <p:sldId id="1284" r:id="rId104"/>
    <p:sldId id="1210" r:id="rId105"/>
    <p:sldId id="1150" r:id="rId106"/>
    <p:sldId id="1286" r:id="rId107"/>
    <p:sldId id="1287" r:id="rId108"/>
    <p:sldId id="1148" r:id="rId109"/>
    <p:sldId id="1261" r:id="rId110"/>
    <p:sldId id="1330" r:id="rId111"/>
    <p:sldId id="1329" r:id="rId112"/>
    <p:sldId id="700" r:id="rId1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1461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-6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04285961-8f1d-4dac-83a4-2cd896b4506a" providerId="ADAL" clId="{C1240EB9-D00B-49B7-A191-6877F918D76D}"/>
    <pc:docChg chg="addSld modSld">
      <pc:chgData name="Teoh Teik Toe" userId="04285961-8f1d-4dac-83a4-2cd896b4506a" providerId="ADAL" clId="{C1240EB9-D00B-49B7-A191-6877F918D76D}" dt="2022-04-14T02:31:32.133" v="28"/>
      <pc:docMkLst>
        <pc:docMk/>
      </pc:docMkLst>
      <pc:sldChg chg="modSp new mod">
        <pc:chgData name="Teoh Teik Toe" userId="04285961-8f1d-4dac-83a4-2cd896b4506a" providerId="ADAL" clId="{C1240EB9-D00B-49B7-A191-6877F918D76D}" dt="2022-04-14T02:31:32.133" v="28"/>
        <pc:sldMkLst>
          <pc:docMk/>
          <pc:sldMk cId="230170166" sldId="1330"/>
        </pc:sldMkLst>
        <pc:spChg chg="mod">
          <ac:chgData name="Teoh Teik Toe" userId="04285961-8f1d-4dac-83a4-2cd896b4506a" providerId="ADAL" clId="{C1240EB9-D00B-49B7-A191-6877F918D76D}" dt="2022-04-14T02:31:11.601" v="27" actId="20577"/>
          <ac:spMkLst>
            <pc:docMk/>
            <pc:sldMk cId="230170166" sldId="1330"/>
            <ac:spMk id="2" creationId="{22C64FE3-8EEF-4B1C-B453-E4639FD0AA9B}"/>
          </ac:spMkLst>
        </pc:spChg>
        <pc:spChg chg="mod">
          <ac:chgData name="Teoh Teik Toe" userId="04285961-8f1d-4dac-83a4-2cd896b4506a" providerId="ADAL" clId="{C1240EB9-D00B-49B7-A191-6877F918D76D}" dt="2022-04-14T02:31:32.133" v="28"/>
          <ac:spMkLst>
            <pc:docMk/>
            <pc:sldMk cId="230170166" sldId="1330"/>
            <ac:spMk id="3" creationId="{7522622D-CEE5-46B5-93EF-102319159192}"/>
          </ac:spMkLst>
        </pc:spChg>
      </pc:sldChg>
    </pc:docChg>
  </pc:docChgLst>
  <pc:docChgLst>
    <pc:chgData name="Dr Teoh Teik Toe" userId="55ecb6fd-ba51-4086-9090-c17ec3ac27f3" providerId="ADAL" clId="{C1240EB9-D00B-49B7-A191-6877F918D76D}"/>
    <pc:docChg chg="custSel modSld">
      <pc:chgData name="Dr Teoh Teik Toe" userId="55ecb6fd-ba51-4086-9090-c17ec3ac27f3" providerId="ADAL" clId="{C1240EB9-D00B-49B7-A191-6877F918D76D}" dt="2021-12-20T03:24:07.047" v="4" actId="1076"/>
      <pc:docMkLst>
        <pc:docMk/>
      </pc:docMkLst>
      <pc:sldChg chg="addSp delSp modSp mod">
        <pc:chgData name="Dr Teoh Teik Toe" userId="55ecb6fd-ba51-4086-9090-c17ec3ac27f3" providerId="ADAL" clId="{C1240EB9-D00B-49B7-A191-6877F918D76D}" dt="2021-12-20T03:24:07.047" v="4" actId="1076"/>
        <pc:sldMkLst>
          <pc:docMk/>
          <pc:sldMk cId="2051985741" sldId="1329"/>
        </pc:sldMkLst>
        <pc:spChg chg="del">
          <ac:chgData name="Dr Teoh Teik Toe" userId="55ecb6fd-ba51-4086-9090-c17ec3ac27f3" providerId="ADAL" clId="{C1240EB9-D00B-49B7-A191-6877F918D76D}" dt="2021-12-20T03:24:03.770" v="3" actId="478"/>
          <ac:spMkLst>
            <pc:docMk/>
            <pc:sldMk cId="2051985741" sldId="1329"/>
            <ac:spMk id="3" creationId="{D131DF74-C9F8-4CC4-9FAE-F76A068A0F69}"/>
          </ac:spMkLst>
        </pc:spChg>
        <pc:spChg chg="add mod">
          <ac:chgData name="Dr Teoh Teik Toe" userId="55ecb6fd-ba51-4086-9090-c17ec3ac27f3" providerId="ADAL" clId="{C1240EB9-D00B-49B7-A191-6877F918D76D}" dt="2021-12-20T03:24:07.047" v="4" actId="1076"/>
          <ac:spMkLst>
            <pc:docMk/>
            <pc:sldMk cId="2051985741" sldId="1329"/>
            <ac:spMk id="5" creationId="{9C67FCA9-0885-4C9F-8AD5-7D25500BDE63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2CBEE5-7D5F-461D-B3DF-422ACECB34C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7DC4E6A-49F0-4B6F-880C-35044EE9AB08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Create a simple Course FAQ chatbot using </a:t>
          </a:r>
          <a:r>
            <a:rPr lang="en-SG" dirty="0" err="1"/>
            <a:t>Snatchbot</a:t>
          </a:r>
          <a:endParaRPr lang="en-US" dirty="0"/>
        </a:p>
      </dgm:t>
    </dgm:pt>
    <dgm:pt modelId="{2AF4E7EB-F7EB-4A75-BF83-090B29E7F209}" type="parTrans" cxnId="{52A231C6-E5A2-44C4-8DA6-CBE3CDF99CFB}">
      <dgm:prSet/>
      <dgm:spPr/>
      <dgm:t>
        <a:bodyPr/>
        <a:lstStyle/>
        <a:p>
          <a:endParaRPr lang="en-US"/>
        </a:p>
      </dgm:t>
    </dgm:pt>
    <dgm:pt modelId="{5B1A5C4D-6363-4579-82BC-BC3990A8DBD4}" type="sibTrans" cxnId="{52A231C6-E5A2-44C4-8DA6-CBE3CDF99CFB}">
      <dgm:prSet/>
      <dgm:spPr/>
      <dgm:t>
        <a:bodyPr/>
        <a:lstStyle/>
        <a:p>
          <a:endParaRPr lang="en-US"/>
        </a:p>
      </dgm:t>
    </dgm:pt>
    <dgm:pt modelId="{C8243AF7-4126-41D8-8293-3B8B9E69A128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Launch the chatbot in Telegram</a:t>
          </a:r>
          <a:endParaRPr lang="en-US" dirty="0"/>
        </a:p>
      </dgm:t>
    </dgm:pt>
    <dgm:pt modelId="{D838A3CA-4BBA-455C-AF58-148FE0D3F629}" type="parTrans" cxnId="{3B44DA24-AF61-4362-A947-E9C28D054BF7}">
      <dgm:prSet/>
      <dgm:spPr/>
      <dgm:t>
        <a:bodyPr/>
        <a:lstStyle/>
        <a:p>
          <a:endParaRPr lang="en-US"/>
        </a:p>
      </dgm:t>
    </dgm:pt>
    <dgm:pt modelId="{00697D8D-F4DD-4F1D-927A-32353C423F5E}" type="sibTrans" cxnId="{3B44DA24-AF61-4362-A947-E9C28D054BF7}">
      <dgm:prSet/>
      <dgm:spPr/>
      <dgm:t>
        <a:bodyPr/>
        <a:lstStyle/>
        <a:p>
          <a:endParaRPr lang="en-US"/>
        </a:p>
      </dgm:t>
    </dgm:pt>
    <dgm:pt modelId="{FB7A6085-FEF6-488C-9F3D-165E033430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Understand the ecosystem of Chatbot with </a:t>
          </a:r>
          <a:r>
            <a:rPr lang="en-US" dirty="0" err="1"/>
            <a:t>Snatchbot</a:t>
          </a:r>
          <a:endParaRPr lang="en-US" dirty="0"/>
        </a:p>
      </dgm:t>
    </dgm:pt>
    <dgm:pt modelId="{D7BF3662-C069-428B-BF72-3F1842443043}" type="parTrans" cxnId="{E770E78C-6F49-47D8-B5B4-788C95314AA1}">
      <dgm:prSet/>
      <dgm:spPr/>
      <dgm:t>
        <a:bodyPr/>
        <a:lstStyle/>
        <a:p>
          <a:endParaRPr lang="en-SG"/>
        </a:p>
      </dgm:t>
    </dgm:pt>
    <dgm:pt modelId="{9BAF7FD1-6FC1-4776-8547-BE8ECBB28D12}" type="sibTrans" cxnId="{E770E78C-6F49-47D8-B5B4-788C95314AA1}">
      <dgm:prSet/>
      <dgm:spPr/>
      <dgm:t>
        <a:bodyPr/>
        <a:lstStyle/>
        <a:p>
          <a:endParaRPr lang="en-SG"/>
        </a:p>
      </dgm:t>
    </dgm:pt>
    <dgm:pt modelId="{1FDF85D6-8923-4EAD-B9B4-DD0C0F9324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Chatbot in Python</a:t>
          </a:r>
        </a:p>
      </dgm:t>
    </dgm:pt>
    <dgm:pt modelId="{C4EFFE9C-4FDB-4AF9-8F1F-DACA1C200F34}" type="parTrans" cxnId="{CEA944BD-8C72-4DC1-A228-DC03EBE20078}">
      <dgm:prSet/>
      <dgm:spPr/>
      <dgm:t>
        <a:bodyPr/>
        <a:lstStyle/>
        <a:p>
          <a:endParaRPr lang="en-SG"/>
        </a:p>
      </dgm:t>
    </dgm:pt>
    <dgm:pt modelId="{46C886D5-9DBC-4B34-B5EE-AC3A8CC28325}" type="sibTrans" cxnId="{CEA944BD-8C72-4DC1-A228-DC03EBE20078}">
      <dgm:prSet/>
      <dgm:spPr/>
      <dgm:t>
        <a:bodyPr/>
        <a:lstStyle/>
        <a:p>
          <a:endParaRPr lang="en-SG"/>
        </a:p>
      </dgm:t>
    </dgm:pt>
    <dgm:pt modelId="{0777BC0B-0222-4B8E-9828-08941A591F3A}" type="pres">
      <dgm:prSet presAssocID="{D62CBEE5-7D5F-461D-B3DF-422ACECB34C7}" presName="root" presStyleCnt="0">
        <dgm:presLayoutVars>
          <dgm:dir/>
          <dgm:resizeHandles val="exact"/>
        </dgm:presLayoutVars>
      </dgm:prSet>
      <dgm:spPr/>
    </dgm:pt>
    <dgm:pt modelId="{E5C12411-F5E6-4AE5-987A-7BB2D77A4755}" type="pres">
      <dgm:prSet presAssocID="{FB7A6085-FEF6-488C-9F3D-165E03343042}" presName="compNode" presStyleCnt="0"/>
      <dgm:spPr/>
    </dgm:pt>
    <dgm:pt modelId="{E857E237-4F04-43C0-9C71-71B61381310C}" type="pres">
      <dgm:prSet presAssocID="{FB7A6085-FEF6-488C-9F3D-165E03343042}" presName="bgRect" presStyleLbl="bgShp" presStyleIdx="0" presStyleCnt="4"/>
      <dgm:spPr/>
    </dgm:pt>
    <dgm:pt modelId="{44D9312B-CF9C-45A1-B998-4FC5EA5C4BCD}" type="pres">
      <dgm:prSet presAssocID="{FB7A6085-FEF6-488C-9F3D-165E03343042}" presName="iconRect" presStyleLbl="node1" presStyleIdx="0" presStyleCnt="4"/>
      <dgm:spPr/>
    </dgm:pt>
    <dgm:pt modelId="{ABCCFC93-376B-4D30-A587-0703FD727102}" type="pres">
      <dgm:prSet presAssocID="{FB7A6085-FEF6-488C-9F3D-165E03343042}" presName="spaceRect" presStyleCnt="0"/>
      <dgm:spPr/>
    </dgm:pt>
    <dgm:pt modelId="{D08E5657-29A4-41B0-90EB-94799EB4E540}" type="pres">
      <dgm:prSet presAssocID="{FB7A6085-FEF6-488C-9F3D-165E03343042}" presName="parTx" presStyleLbl="revTx" presStyleIdx="0" presStyleCnt="4">
        <dgm:presLayoutVars>
          <dgm:chMax val="0"/>
          <dgm:chPref val="0"/>
        </dgm:presLayoutVars>
      </dgm:prSet>
      <dgm:spPr/>
    </dgm:pt>
    <dgm:pt modelId="{0BB2594B-1587-4C3D-9A72-BCD13E493813}" type="pres">
      <dgm:prSet presAssocID="{9BAF7FD1-6FC1-4776-8547-BE8ECBB28D12}" presName="sibTrans" presStyleCnt="0"/>
      <dgm:spPr/>
    </dgm:pt>
    <dgm:pt modelId="{7AC4A8CB-CE41-4E9A-9C69-31BAF91CC8BB}" type="pres">
      <dgm:prSet presAssocID="{B7DC4E6A-49F0-4B6F-880C-35044EE9AB08}" presName="compNode" presStyleCnt="0"/>
      <dgm:spPr/>
    </dgm:pt>
    <dgm:pt modelId="{B9D498A5-CF9B-43D7-AAF4-722AB4005F2E}" type="pres">
      <dgm:prSet presAssocID="{B7DC4E6A-49F0-4B6F-880C-35044EE9AB08}" presName="bgRect" presStyleLbl="bgShp" presStyleIdx="1" presStyleCnt="4"/>
      <dgm:spPr/>
    </dgm:pt>
    <dgm:pt modelId="{3AADDDC2-D522-468C-B099-0BE0462C827F}" type="pres">
      <dgm:prSet presAssocID="{B7DC4E6A-49F0-4B6F-880C-35044EE9AB08}" presName="iconRect" presStyleLbl="nod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E15CDC23-2463-42A7-B885-DC28207A3C1B}" type="pres">
      <dgm:prSet presAssocID="{B7DC4E6A-49F0-4B6F-880C-35044EE9AB08}" presName="spaceRect" presStyleCnt="0"/>
      <dgm:spPr/>
    </dgm:pt>
    <dgm:pt modelId="{8DB1CDF2-7BB6-455A-A205-A6A59A8A28FF}" type="pres">
      <dgm:prSet presAssocID="{B7DC4E6A-49F0-4B6F-880C-35044EE9AB08}" presName="parTx" presStyleLbl="revTx" presStyleIdx="1" presStyleCnt="4">
        <dgm:presLayoutVars>
          <dgm:chMax val="0"/>
          <dgm:chPref val="0"/>
        </dgm:presLayoutVars>
      </dgm:prSet>
      <dgm:spPr/>
    </dgm:pt>
    <dgm:pt modelId="{64B06BAC-5E5D-458D-8B76-C4B1453BAB61}" type="pres">
      <dgm:prSet presAssocID="{5B1A5C4D-6363-4579-82BC-BC3990A8DBD4}" presName="sibTrans" presStyleCnt="0"/>
      <dgm:spPr/>
    </dgm:pt>
    <dgm:pt modelId="{FA71D544-E986-4920-971C-7FDA1A552713}" type="pres">
      <dgm:prSet presAssocID="{C8243AF7-4126-41D8-8293-3B8B9E69A128}" presName="compNode" presStyleCnt="0"/>
      <dgm:spPr/>
    </dgm:pt>
    <dgm:pt modelId="{CCF0B2BB-254E-47C1-8763-F512A7EE8939}" type="pres">
      <dgm:prSet presAssocID="{C8243AF7-4126-41D8-8293-3B8B9E69A128}" presName="bgRect" presStyleLbl="bgShp" presStyleIdx="2" presStyleCnt="4"/>
      <dgm:spPr/>
    </dgm:pt>
    <dgm:pt modelId="{EBCBED65-4A07-4E10-A90E-FBD79F9962EC}" type="pres">
      <dgm:prSet presAssocID="{C8243AF7-4126-41D8-8293-3B8B9E69A128}" presName="icon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velope"/>
        </a:ext>
      </dgm:extLst>
    </dgm:pt>
    <dgm:pt modelId="{3EE10670-931F-4F8F-8D77-A6B343284A95}" type="pres">
      <dgm:prSet presAssocID="{C8243AF7-4126-41D8-8293-3B8B9E69A128}" presName="spaceRect" presStyleCnt="0"/>
      <dgm:spPr/>
    </dgm:pt>
    <dgm:pt modelId="{A2C443EB-8AD9-4886-959B-7995D91EA035}" type="pres">
      <dgm:prSet presAssocID="{C8243AF7-4126-41D8-8293-3B8B9E69A128}" presName="parTx" presStyleLbl="revTx" presStyleIdx="2" presStyleCnt="4">
        <dgm:presLayoutVars>
          <dgm:chMax val="0"/>
          <dgm:chPref val="0"/>
        </dgm:presLayoutVars>
      </dgm:prSet>
      <dgm:spPr/>
    </dgm:pt>
    <dgm:pt modelId="{5CEE78D1-0A5F-43E9-972B-44520B571927}" type="pres">
      <dgm:prSet presAssocID="{00697D8D-F4DD-4F1D-927A-32353C423F5E}" presName="sibTrans" presStyleCnt="0"/>
      <dgm:spPr/>
    </dgm:pt>
    <dgm:pt modelId="{2A49DE7A-F827-4EF2-9778-FA0789585373}" type="pres">
      <dgm:prSet presAssocID="{1FDF85D6-8923-4EAD-B9B4-DD0C0F9324FB}" presName="compNode" presStyleCnt="0"/>
      <dgm:spPr/>
    </dgm:pt>
    <dgm:pt modelId="{C70505FC-CFCB-46C0-9CDD-F2D123CF5218}" type="pres">
      <dgm:prSet presAssocID="{1FDF85D6-8923-4EAD-B9B4-DD0C0F9324FB}" presName="bgRect" presStyleLbl="bgShp" presStyleIdx="3" presStyleCnt="4"/>
      <dgm:spPr/>
    </dgm:pt>
    <dgm:pt modelId="{BC7CC4AE-C90C-4614-8445-DC53B7E5463F}" type="pres">
      <dgm:prSet presAssocID="{1FDF85D6-8923-4EAD-B9B4-DD0C0F9324FB}" presName="iconRect" presStyleLbl="node1" presStyleIdx="3" presStyleCnt="4"/>
      <dgm:spPr/>
    </dgm:pt>
    <dgm:pt modelId="{EA966711-E0CD-4F9B-B22C-413603F05A1B}" type="pres">
      <dgm:prSet presAssocID="{1FDF85D6-8923-4EAD-B9B4-DD0C0F9324FB}" presName="spaceRect" presStyleCnt="0"/>
      <dgm:spPr/>
    </dgm:pt>
    <dgm:pt modelId="{0822D4E3-78C4-4F40-8A66-0731F3833BAF}" type="pres">
      <dgm:prSet presAssocID="{1FDF85D6-8923-4EAD-B9B4-DD0C0F9324F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7357B08-E3C6-4014-834B-302A4E4D94A9}" type="presOf" srcId="{B7DC4E6A-49F0-4B6F-880C-35044EE9AB08}" destId="{8DB1CDF2-7BB6-455A-A205-A6A59A8A28FF}" srcOrd="0" destOrd="0" presId="urn:microsoft.com/office/officeart/2018/2/layout/IconVerticalSolidList"/>
    <dgm:cxn modelId="{3B44DA24-AF61-4362-A947-E9C28D054BF7}" srcId="{D62CBEE5-7D5F-461D-B3DF-422ACECB34C7}" destId="{C8243AF7-4126-41D8-8293-3B8B9E69A128}" srcOrd="2" destOrd="0" parTransId="{D838A3CA-4BBA-455C-AF58-148FE0D3F629}" sibTransId="{00697D8D-F4DD-4F1D-927A-32353C423F5E}"/>
    <dgm:cxn modelId="{567B3441-3BEA-4841-B0F9-7B14120EC572}" type="presOf" srcId="{C8243AF7-4126-41D8-8293-3B8B9E69A128}" destId="{A2C443EB-8AD9-4886-959B-7995D91EA035}" srcOrd="0" destOrd="0" presId="urn:microsoft.com/office/officeart/2018/2/layout/IconVerticalSolidList"/>
    <dgm:cxn modelId="{E770E78C-6F49-47D8-B5B4-788C95314AA1}" srcId="{D62CBEE5-7D5F-461D-B3DF-422ACECB34C7}" destId="{FB7A6085-FEF6-488C-9F3D-165E03343042}" srcOrd="0" destOrd="0" parTransId="{D7BF3662-C069-428B-BF72-3F1842443043}" sibTransId="{9BAF7FD1-6FC1-4776-8547-BE8ECBB28D12}"/>
    <dgm:cxn modelId="{A294769E-B47D-4222-B3F7-18B41EE468C8}" type="presOf" srcId="{D62CBEE5-7D5F-461D-B3DF-422ACECB34C7}" destId="{0777BC0B-0222-4B8E-9828-08941A591F3A}" srcOrd="0" destOrd="0" presId="urn:microsoft.com/office/officeart/2018/2/layout/IconVerticalSolidList"/>
    <dgm:cxn modelId="{AA0B20B4-7BF5-4A1E-9728-CC763ED4BCB5}" type="presOf" srcId="{FB7A6085-FEF6-488C-9F3D-165E03343042}" destId="{D08E5657-29A4-41B0-90EB-94799EB4E540}" srcOrd="0" destOrd="0" presId="urn:microsoft.com/office/officeart/2018/2/layout/IconVerticalSolidList"/>
    <dgm:cxn modelId="{CEA944BD-8C72-4DC1-A228-DC03EBE20078}" srcId="{D62CBEE5-7D5F-461D-B3DF-422ACECB34C7}" destId="{1FDF85D6-8923-4EAD-B9B4-DD0C0F9324FB}" srcOrd="3" destOrd="0" parTransId="{C4EFFE9C-4FDB-4AF9-8F1F-DACA1C200F34}" sibTransId="{46C886D5-9DBC-4B34-B5EE-AC3A8CC28325}"/>
    <dgm:cxn modelId="{52A231C6-E5A2-44C4-8DA6-CBE3CDF99CFB}" srcId="{D62CBEE5-7D5F-461D-B3DF-422ACECB34C7}" destId="{B7DC4E6A-49F0-4B6F-880C-35044EE9AB08}" srcOrd="1" destOrd="0" parTransId="{2AF4E7EB-F7EB-4A75-BF83-090B29E7F209}" sibTransId="{5B1A5C4D-6363-4579-82BC-BC3990A8DBD4}"/>
    <dgm:cxn modelId="{DF9C7DCC-0900-4871-86B8-9575D735914F}" type="presOf" srcId="{1FDF85D6-8923-4EAD-B9B4-DD0C0F9324FB}" destId="{0822D4E3-78C4-4F40-8A66-0731F3833BAF}" srcOrd="0" destOrd="0" presId="urn:microsoft.com/office/officeart/2018/2/layout/IconVerticalSolidList"/>
    <dgm:cxn modelId="{34500E8B-DDF7-4BE1-8994-34CBECCCDF7B}" type="presParOf" srcId="{0777BC0B-0222-4B8E-9828-08941A591F3A}" destId="{E5C12411-F5E6-4AE5-987A-7BB2D77A4755}" srcOrd="0" destOrd="0" presId="urn:microsoft.com/office/officeart/2018/2/layout/IconVerticalSolidList"/>
    <dgm:cxn modelId="{30BB6791-D715-44F2-B847-D107CF4E4F1A}" type="presParOf" srcId="{E5C12411-F5E6-4AE5-987A-7BB2D77A4755}" destId="{E857E237-4F04-43C0-9C71-71B61381310C}" srcOrd="0" destOrd="0" presId="urn:microsoft.com/office/officeart/2018/2/layout/IconVerticalSolidList"/>
    <dgm:cxn modelId="{C8F3A52E-5160-48A0-B2A8-5B72879E4395}" type="presParOf" srcId="{E5C12411-F5E6-4AE5-987A-7BB2D77A4755}" destId="{44D9312B-CF9C-45A1-B998-4FC5EA5C4BCD}" srcOrd="1" destOrd="0" presId="urn:microsoft.com/office/officeart/2018/2/layout/IconVerticalSolidList"/>
    <dgm:cxn modelId="{C383B2BF-C053-4AA5-B675-A443668CD6D5}" type="presParOf" srcId="{E5C12411-F5E6-4AE5-987A-7BB2D77A4755}" destId="{ABCCFC93-376B-4D30-A587-0703FD727102}" srcOrd="2" destOrd="0" presId="urn:microsoft.com/office/officeart/2018/2/layout/IconVerticalSolidList"/>
    <dgm:cxn modelId="{75E48253-A6BB-4345-9889-7B41D2F2E1B6}" type="presParOf" srcId="{E5C12411-F5E6-4AE5-987A-7BB2D77A4755}" destId="{D08E5657-29A4-41B0-90EB-94799EB4E540}" srcOrd="3" destOrd="0" presId="urn:microsoft.com/office/officeart/2018/2/layout/IconVerticalSolidList"/>
    <dgm:cxn modelId="{CC32E354-9E9E-47F9-BB80-7B2371D57CEA}" type="presParOf" srcId="{0777BC0B-0222-4B8E-9828-08941A591F3A}" destId="{0BB2594B-1587-4C3D-9A72-BCD13E493813}" srcOrd="1" destOrd="0" presId="urn:microsoft.com/office/officeart/2018/2/layout/IconVerticalSolidList"/>
    <dgm:cxn modelId="{81223C3A-FA43-4066-8C7C-D962C028BD9A}" type="presParOf" srcId="{0777BC0B-0222-4B8E-9828-08941A591F3A}" destId="{7AC4A8CB-CE41-4E9A-9C69-31BAF91CC8BB}" srcOrd="2" destOrd="0" presId="urn:microsoft.com/office/officeart/2018/2/layout/IconVerticalSolidList"/>
    <dgm:cxn modelId="{4B184C80-D18B-4AE1-8A4E-C545A7068E73}" type="presParOf" srcId="{7AC4A8CB-CE41-4E9A-9C69-31BAF91CC8BB}" destId="{B9D498A5-CF9B-43D7-AAF4-722AB4005F2E}" srcOrd="0" destOrd="0" presId="urn:microsoft.com/office/officeart/2018/2/layout/IconVerticalSolidList"/>
    <dgm:cxn modelId="{594C9CD8-EE87-406A-973F-A9D49353AE9D}" type="presParOf" srcId="{7AC4A8CB-CE41-4E9A-9C69-31BAF91CC8BB}" destId="{3AADDDC2-D522-468C-B099-0BE0462C827F}" srcOrd="1" destOrd="0" presId="urn:microsoft.com/office/officeart/2018/2/layout/IconVerticalSolidList"/>
    <dgm:cxn modelId="{CF7B5B5D-4076-4488-ABD4-5AFE86550950}" type="presParOf" srcId="{7AC4A8CB-CE41-4E9A-9C69-31BAF91CC8BB}" destId="{E15CDC23-2463-42A7-B885-DC28207A3C1B}" srcOrd="2" destOrd="0" presId="urn:microsoft.com/office/officeart/2018/2/layout/IconVerticalSolidList"/>
    <dgm:cxn modelId="{69B609A9-2938-43F8-ADBF-DA66DD87D90C}" type="presParOf" srcId="{7AC4A8CB-CE41-4E9A-9C69-31BAF91CC8BB}" destId="{8DB1CDF2-7BB6-455A-A205-A6A59A8A28FF}" srcOrd="3" destOrd="0" presId="urn:microsoft.com/office/officeart/2018/2/layout/IconVerticalSolidList"/>
    <dgm:cxn modelId="{7D0DFDDD-EB65-4C13-9D42-21FF711EE82B}" type="presParOf" srcId="{0777BC0B-0222-4B8E-9828-08941A591F3A}" destId="{64B06BAC-5E5D-458D-8B76-C4B1453BAB61}" srcOrd="3" destOrd="0" presId="urn:microsoft.com/office/officeart/2018/2/layout/IconVerticalSolidList"/>
    <dgm:cxn modelId="{A42D8539-A4BA-4E15-9598-54FAE7896424}" type="presParOf" srcId="{0777BC0B-0222-4B8E-9828-08941A591F3A}" destId="{FA71D544-E986-4920-971C-7FDA1A552713}" srcOrd="4" destOrd="0" presId="urn:microsoft.com/office/officeart/2018/2/layout/IconVerticalSolidList"/>
    <dgm:cxn modelId="{8E175306-CBB7-48B5-8F03-270D0095BA34}" type="presParOf" srcId="{FA71D544-E986-4920-971C-7FDA1A552713}" destId="{CCF0B2BB-254E-47C1-8763-F512A7EE8939}" srcOrd="0" destOrd="0" presId="urn:microsoft.com/office/officeart/2018/2/layout/IconVerticalSolidList"/>
    <dgm:cxn modelId="{7928F157-34C7-4557-A60B-928B62A739F1}" type="presParOf" srcId="{FA71D544-E986-4920-971C-7FDA1A552713}" destId="{EBCBED65-4A07-4E10-A90E-FBD79F9962EC}" srcOrd="1" destOrd="0" presId="urn:microsoft.com/office/officeart/2018/2/layout/IconVerticalSolidList"/>
    <dgm:cxn modelId="{C92161E8-5758-4CA9-BEF6-1396916A8D41}" type="presParOf" srcId="{FA71D544-E986-4920-971C-7FDA1A552713}" destId="{3EE10670-931F-4F8F-8D77-A6B343284A95}" srcOrd="2" destOrd="0" presId="urn:microsoft.com/office/officeart/2018/2/layout/IconVerticalSolidList"/>
    <dgm:cxn modelId="{7140786F-7763-4F79-B7DA-3C039103C7B8}" type="presParOf" srcId="{FA71D544-E986-4920-971C-7FDA1A552713}" destId="{A2C443EB-8AD9-4886-959B-7995D91EA035}" srcOrd="3" destOrd="0" presId="urn:microsoft.com/office/officeart/2018/2/layout/IconVerticalSolidList"/>
    <dgm:cxn modelId="{1FB93469-7A5A-4444-A1C4-0159C862AF26}" type="presParOf" srcId="{0777BC0B-0222-4B8E-9828-08941A591F3A}" destId="{5CEE78D1-0A5F-43E9-972B-44520B571927}" srcOrd="5" destOrd="0" presId="urn:microsoft.com/office/officeart/2018/2/layout/IconVerticalSolidList"/>
    <dgm:cxn modelId="{5C0FA767-B1BA-481A-A623-129BE7853783}" type="presParOf" srcId="{0777BC0B-0222-4B8E-9828-08941A591F3A}" destId="{2A49DE7A-F827-4EF2-9778-FA0789585373}" srcOrd="6" destOrd="0" presId="urn:microsoft.com/office/officeart/2018/2/layout/IconVerticalSolidList"/>
    <dgm:cxn modelId="{E1CB4B91-CACE-4BF5-A686-D73E3F390EDF}" type="presParOf" srcId="{2A49DE7A-F827-4EF2-9778-FA0789585373}" destId="{C70505FC-CFCB-46C0-9CDD-F2D123CF5218}" srcOrd="0" destOrd="0" presId="urn:microsoft.com/office/officeart/2018/2/layout/IconVerticalSolidList"/>
    <dgm:cxn modelId="{BEB597D0-8F0E-494A-9F01-7E07D00E5329}" type="presParOf" srcId="{2A49DE7A-F827-4EF2-9778-FA0789585373}" destId="{BC7CC4AE-C90C-4614-8445-DC53B7E5463F}" srcOrd="1" destOrd="0" presId="urn:microsoft.com/office/officeart/2018/2/layout/IconVerticalSolidList"/>
    <dgm:cxn modelId="{E02805FA-60A8-4F8B-9410-5F96E18EBF35}" type="presParOf" srcId="{2A49DE7A-F827-4EF2-9778-FA0789585373}" destId="{EA966711-E0CD-4F9B-B22C-413603F05A1B}" srcOrd="2" destOrd="0" presId="urn:microsoft.com/office/officeart/2018/2/layout/IconVerticalSolidList"/>
    <dgm:cxn modelId="{8865416E-7A73-4C7F-B75F-64F5ED4315FE}" type="presParOf" srcId="{2A49DE7A-F827-4EF2-9778-FA0789585373}" destId="{0822D4E3-78C4-4F40-8A66-0731F3833BA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7E237-4F04-43C0-9C71-71B61381310C}">
      <dsp:nvSpPr>
        <dsp:cNvPr id="0" name=""/>
        <dsp:cNvSpPr/>
      </dsp:nvSpPr>
      <dsp:spPr>
        <a:xfrm>
          <a:off x="0" y="1608"/>
          <a:ext cx="8229600" cy="81534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D9312B-CF9C-45A1-B998-4FC5EA5C4BCD}">
      <dsp:nvSpPr>
        <dsp:cNvPr id="0" name=""/>
        <dsp:cNvSpPr/>
      </dsp:nvSpPr>
      <dsp:spPr>
        <a:xfrm>
          <a:off x="246642" y="185062"/>
          <a:ext cx="448441" cy="4484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E5657-29A4-41B0-90EB-94799EB4E540}">
      <dsp:nvSpPr>
        <dsp:cNvPr id="0" name=""/>
        <dsp:cNvSpPr/>
      </dsp:nvSpPr>
      <dsp:spPr>
        <a:xfrm>
          <a:off x="941727" y="1608"/>
          <a:ext cx="7287872" cy="81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91" tIns="86291" rIns="86291" bIns="862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Understand the ecosystem of Chatbot with </a:t>
          </a:r>
          <a:r>
            <a:rPr lang="en-US" sz="2200" kern="1200" dirty="0" err="1"/>
            <a:t>Snatchbot</a:t>
          </a:r>
          <a:endParaRPr lang="en-US" sz="2200" kern="1200" dirty="0"/>
        </a:p>
      </dsp:txBody>
      <dsp:txXfrm>
        <a:off x="941727" y="1608"/>
        <a:ext cx="7287872" cy="815348"/>
      </dsp:txXfrm>
    </dsp:sp>
    <dsp:sp modelId="{B9D498A5-CF9B-43D7-AAF4-722AB4005F2E}">
      <dsp:nvSpPr>
        <dsp:cNvPr id="0" name=""/>
        <dsp:cNvSpPr/>
      </dsp:nvSpPr>
      <dsp:spPr>
        <a:xfrm>
          <a:off x="0" y="1020794"/>
          <a:ext cx="8229600" cy="81534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DDDC2-D522-468C-B099-0BE0462C827F}">
      <dsp:nvSpPr>
        <dsp:cNvPr id="0" name=""/>
        <dsp:cNvSpPr/>
      </dsp:nvSpPr>
      <dsp:spPr>
        <a:xfrm>
          <a:off x="246642" y="1204247"/>
          <a:ext cx="448441" cy="44844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1CDF2-7BB6-455A-A205-A6A59A8A28FF}">
      <dsp:nvSpPr>
        <dsp:cNvPr id="0" name=""/>
        <dsp:cNvSpPr/>
      </dsp:nvSpPr>
      <dsp:spPr>
        <a:xfrm>
          <a:off x="941727" y="1020794"/>
          <a:ext cx="7287872" cy="81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91" tIns="86291" rIns="86291" bIns="862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Create a simple Course FAQ chatbot using </a:t>
          </a:r>
          <a:r>
            <a:rPr lang="en-SG" sz="2200" kern="1200" dirty="0" err="1"/>
            <a:t>Snatchbot</a:t>
          </a:r>
          <a:endParaRPr lang="en-US" sz="2200" kern="1200" dirty="0"/>
        </a:p>
      </dsp:txBody>
      <dsp:txXfrm>
        <a:off x="941727" y="1020794"/>
        <a:ext cx="7287872" cy="815348"/>
      </dsp:txXfrm>
    </dsp:sp>
    <dsp:sp modelId="{CCF0B2BB-254E-47C1-8763-F512A7EE8939}">
      <dsp:nvSpPr>
        <dsp:cNvPr id="0" name=""/>
        <dsp:cNvSpPr/>
      </dsp:nvSpPr>
      <dsp:spPr>
        <a:xfrm>
          <a:off x="0" y="2039980"/>
          <a:ext cx="8229600" cy="81534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BED65-4A07-4E10-A90E-FBD79F9962EC}">
      <dsp:nvSpPr>
        <dsp:cNvPr id="0" name=""/>
        <dsp:cNvSpPr/>
      </dsp:nvSpPr>
      <dsp:spPr>
        <a:xfrm>
          <a:off x="246642" y="2223433"/>
          <a:ext cx="448441" cy="4484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443EB-8AD9-4886-959B-7995D91EA035}">
      <dsp:nvSpPr>
        <dsp:cNvPr id="0" name=""/>
        <dsp:cNvSpPr/>
      </dsp:nvSpPr>
      <dsp:spPr>
        <a:xfrm>
          <a:off x="941727" y="2039980"/>
          <a:ext cx="7287872" cy="81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91" tIns="86291" rIns="86291" bIns="862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 dirty="0"/>
            <a:t>Launch the chatbot in Telegram</a:t>
          </a:r>
          <a:endParaRPr lang="en-US" sz="2200" kern="1200" dirty="0"/>
        </a:p>
      </dsp:txBody>
      <dsp:txXfrm>
        <a:off x="941727" y="2039980"/>
        <a:ext cx="7287872" cy="815348"/>
      </dsp:txXfrm>
    </dsp:sp>
    <dsp:sp modelId="{C70505FC-CFCB-46C0-9CDD-F2D123CF5218}">
      <dsp:nvSpPr>
        <dsp:cNvPr id="0" name=""/>
        <dsp:cNvSpPr/>
      </dsp:nvSpPr>
      <dsp:spPr>
        <a:xfrm>
          <a:off x="0" y="3059165"/>
          <a:ext cx="8229600" cy="81534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CC4AE-C90C-4614-8445-DC53B7E5463F}">
      <dsp:nvSpPr>
        <dsp:cNvPr id="0" name=""/>
        <dsp:cNvSpPr/>
      </dsp:nvSpPr>
      <dsp:spPr>
        <a:xfrm>
          <a:off x="246642" y="3242619"/>
          <a:ext cx="448441" cy="4484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2D4E3-78C4-4F40-8A66-0731F3833BAF}">
      <dsp:nvSpPr>
        <dsp:cNvPr id="0" name=""/>
        <dsp:cNvSpPr/>
      </dsp:nvSpPr>
      <dsp:spPr>
        <a:xfrm>
          <a:off x="941727" y="3059165"/>
          <a:ext cx="7287872" cy="815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91" tIns="86291" rIns="86291" bIns="8629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Chatbot in Python</a:t>
          </a:r>
        </a:p>
      </dsp:txBody>
      <dsp:txXfrm>
        <a:off x="941727" y="3059165"/>
        <a:ext cx="7287872" cy="8153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4/14/2022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14/4/2022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101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090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4/14/2022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coronaminimastersdemo.herokuapp.com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s2KXGXGzJE" TargetMode="External"/><Relationship Id="rId2" Type="http://schemas.openxmlformats.org/officeDocument/2006/relationships/hyperlink" Target="https://www.youtube.com/watch?v=kVWZJg47QG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xosG6LuUuk4" TargetMode="External"/><Relationship Id="rId4" Type="http://schemas.openxmlformats.org/officeDocument/2006/relationships/hyperlink" Target="https://www.youtube.com/watch?v=Mso6DdMxfQQ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vQLArE8xVw" TargetMode="External"/><Relationship Id="rId2" Type="http://schemas.openxmlformats.org/officeDocument/2006/relationships/hyperlink" Target="https://www.youtube.com/watch?v=yTPrs5lYgn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1swBBSCrMkA" TargetMode="External"/><Relationship Id="rId4" Type="http://schemas.openxmlformats.org/officeDocument/2006/relationships/hyperlink" Target="https://www.youtube.com/watch?v=Fz7_0IxfJBw&amp;t=16s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cA0vHYzGR8s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br>
              <a:rPr lang="en-US" sz="2250" b="1" dirty="0">
                <a:solidFill>
                  <a:schemeClr val="bg1"/>
                </a:solidFill>
                <a:cs typeface="Arial"/>
              </a:rPr>
            </a:br>
            <a:r>
              <a:rPr lang="en-US" sz="2250" b="1" dirty="0" err="1">
                <a:solidFill>
                  <a:schemeClr val="bg1"/>
                </a:solidFill>
                <a:cs typeface="Arial"/>
              </a:rPr>
              <a:t>ChatBot</a:t>
            </a:r>
            <a:br>
              <a:rPr lang="en-US" sz="2250" b="1" dirty="0">
                <a:solidFill>
                  <a:schemeClr val="bg1"/>
                </a:solidFill>
                <a:cs typeface="Arial"/>
              </a:rPr>
            </a:br>
            <a:r>
              <a:rPr lang="en-US" sz="2250" b="1" dirty="0" err="1">
                <a:solidFill>
                  <a:schemeClr val="bg1"/>
                </a:solidFill>
                <a:cs typeface="Arial"/>
              </a:rPr>
              <a:t>Snatchbot</a:t>
            </a:r>
            <a:endParaRPr lang="en-US" sz="225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rstanding the 3 Conversation Types &amp; How They Should Impact Your Chatbot  Design | by Casey Phillips | Chatbots Magazine">
            <a:extLst>
              <a:ext uri="{FF2B5EF4-FFF2-40B4-BE49-F238E27FC236}">
                <a16:creationId xmlns:a16="http://schemas.microsoft.com/office/drawing/2014/main" id="{5C64DB0D-CA39-44D5-815C-1634A0F7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78" y="1497137"/>
            <a:ext cx="6868844" cy="38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087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/>
              <a:t>types of chatbot</a:t>
            </a:r>
            <a:endParaRPr lang="en-US" dirty="0">
              <a:sym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5CF0EC-3397-4389-9D08-F1886395D03E}"/>
              </a:ext>
            </a:extLst>
          </p:cNvPr>
          <p:cNvSpPr/>
          <p:nvPr/>
        </p:nvSpPr>
        <p:spPr>
          <a:xfrm>
            <a:off x="2327096" y="5716582"/>
            <a:ext cx="5470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https://images.app.goo.gl/NzENg44GjRycR1kT8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70B7FF-789A-4D75-B503-387C8635F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06" y="2996605"/>
            <a:ext cx="2100975" cy="192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094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1EAE-3660-4426-923F-9C3711C48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71" y="426720"/>
            <a:ext cx="6172200" cy="857250"/>
          </a:xfrm>
        </p:spPr>
        <p:txBody>
          <a:bodyPr/>
          <a:lstStyle/>
          <a:p>
            <a:r>
              <a:rPr lang="en-SG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D341C-AA92-46BD-B825-009D8CD25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772" y="1633591"/>
            <a:ext cx="8301519" cy="4376791"/>
          </a:xfrm>
        </p:spPr>
        <p:txBody>
          <a:bodyPr>
            <a:noAutofit/>
          </a:bodyPr>
          <a:lstStyle/>
          <a:p>
            <a:r>
              <a:rPr lang="en-SG" sz="2000" dirty="0"/>
              <a:t>Modify one of the template in </a:t>
            </a:r>
            <a:r>
              <a:rPr lang="en-SG" sz="2000" dirty="0" err="1"/>
              <a:t>Snatchbot</a:t>
            </a:r>
            <a:endParaRPr lang="en-SG" sz="2000" dirty="0"/>
          </a:p>
          <a:p>
            <a:r>
              <a:rPr lang="en-SG" sz="2000" dirty="0"/>
              <a:t>Present your chatbot next week</a:t>
            </a:r>
          </a:p>
        </p:txBody>
      </p:sp>
    </p:spTree>
    <p:extLst>
      <p:ext uri="{BB962C8B-B14F-4D97-AF65-F5344CB8AC3E}">
        <p14:creationId xmlns:p14="http://schemas.microsoft.com/office/powerpoint/2010/main" val="36872173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1C66-7B09-4E55-95DF-5D574F6BB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F869-B48E-4D1A-8367-05ED4E0C8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a financial portfolio chatbot by asking the person’s name, age and email address.</a:t>
            </a:r>
          </a:p>
          <a:p>
            <a:r>
              <a:rPr lang="en-US" dirty="0"/>
              <a:t>Base on the age:</a:t>
            </a:r>
          </a:p>
          <a:p>
            <a:r>
              <a:rPr lang="en-US" dirty="0"/>
              <a:t>Above 40 -&gt; Low Risk Portfolio (80% Bond, 20% Equity)</a:t>
            </a:r>
          </a:p>
          <a:p>
            <a:r>
              <a:rPr lang="en-US" dirty="0"/>
              <a:t>40 or Below -&gt; High Risk Portfolio (80% Equity, 20% Bond)</a:t>
            </a:r>
          </a:p>
          <a:p>
            <a:r>
              <a:rPr lang="en-US" dirty="0"/>
              <a:t>Email (Only header) the person the information.</a:t>
            </a:r>
          </a:p>
          <a:p>
            <a:r>
              <a:rPr lang="en-US" dirty="0"/>
              <a:t>Please submit both screenshot (word) and </a:t>
            </a:r>
            <a:r>
              <a:rPr lang="en-US" dirty="0" err="1"/>
              <a:t>snatchbot</a:t>
            </a:r>
            <a:r>
              <a:rPr lang="en-US" dirty="0"/>
              <a:t> file.</a:t>
            </a:r>
          </a:p>
          <a:p>
            <a:r>
              <a:rPr lang="en-US" dirty="0"/>
              <a:t>https://www.ubs.com/global/en/assetmanagement.html</a:t>
            </a:r>
          </a:p>
          <a:p>
            <a:r>
              <a:rPr lang="en-SG" dirty="0"/>
              <a:t>https://money.cnn.com/retirement/guide/investing_basics.moneymag/index7.htm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80754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C335E-4E36-42D8-AC40-6B221C36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A17F-0BFD-4351-AE2F-47F64F738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some the successful examples of chatbot?</a:t>
            </a:r>
          </a:p>
          <a:p>
            <a:r>
              <a:rPr lang="en-US" dirty="0"/>
              <a:t>What can </a:t>
            </a:r>
            <a:r>
              <a:rPr lang="en-US" dirty="0" err="1"/>
              <a:t>Snatchbot</a:t>
            </a:r>
            <a:r>
              <a:rPr lang="en-US" dirty="0"/>
              <a:t> do?</a:t>
            </a:r>
          </a:p>
          <a:p>
            <a:r>
              <a:rPr lang="en-US" dirty="0"/>
              <a:t>Why chatbot is so important today?</a:t>
            </a:r>
          </a:p>
          <a:p>
            <a:r>
              <a:rPr lang="en-US" dirty="0"/>
              <a:t>Why do we want to use </a:t>
            </a:r>
            <a:r>
              <a:rPr lang="en-US" dirty="0" err="1"/>
              <a:t>Snatchbot</a:t>
            </a:r>
            <a:r>
              <a:rPr lang="en-US" dirty="0"/>
              <a:t> library?</a:t>
            </a:r>
          </a:p>
          <a:p>
            <a:r>
              <a:rPr lang="en-US" dirty="0"/>
              <a:t>What are the current libraries available in </a:t>
            </a:r>
            <a:r>
              <a:rPr lang="en-US" dirty="0" err="1"/>
              <a:t>Snatchbot</a:t>
            </a:r>
            <a:r>
              <a:rPr lang="en-US" dirty="0"/>
              <a:t>?</a:t>
            </a:r>
            <a:endParaRPr lang="en-SG" dirty="0"/>
          </a:p>
          <a:p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05908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FA11-6C66-46CA-8BD2-FB34C707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in Python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137E1-1BC5-4343-9518-0AFDDCCA8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Demo: https://coronaminimastersdemo.herokuapp.com/</a:t>
            </a:r>
            <a:endParaRPr lang="en-SG" dirty="0"/>
          </a:p>
          <a:p>
            <a:r>
              <a:rPr lang="en-SG" dirty="0"/>
              <a:t>Source Code: https://www.dropbox.com/sh/4a7qrjkj6eaeezo/AABI-GiI7dVt-g5n7BfXemVba?dl=0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016306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B41F-C38B-4224-B698-B8EE091B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D7D62-A2D2-46E8-B372-953F79EE2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https://www.youtube.com/watch?v=kVWZJg47QGU</a:t>
            </a:r>
            <a:endParaRPr lang="en-SG" dirty="0"/>
          </a:p>
          <a:p>
            <a:r>
              <a:rPr lang="en-SG" dirty="0">
                <a:hlinkClick r:id="rId3"/>
              </a:rPr>
              <a:t>https://www.youtube.com/watch?v=zs2KXGXGzJE</a:t>
            </a:r>
            <a:endParaRPr lang="en-SG" dirty="0"/>
          </a:p>
          <a:p>
            <a:r>
              <a:rPr lang="en-SG" dirty="0">
                <a:hlinkClick r:id="rId4"/>
              </a:rPr>
              <a:t>https://www.youtube.com/watch?v=Mso6DdMxfQQ</a:t>
            </a:r>
            <a:endParaRPr lang="en-SG" dirty="0"/>
          </a:p>
          <a:p>
            <a:r>
              <a:rPr lang="en-SG" dirty="0">
                <a:hlinkClick r:id="rId5"/>
              </a:rPr>
              <a:t>https://www.youtube.com/watch?v=xosG6LuUuk4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75328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ED22-D563-4428-8AD0-EC74AB6F7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80AA0-6FF0-4879-BB06-14DB72EEC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https://www.youtube.com/watch?v=yTPrs5lYgnA</a:t>
            </a:r>
            <a:endParaRPr lang="en-SG" dirty="0"/>
          </a:p>
          <a:p>
            <a:r>
              <a:rPr lang="en-SG" dirty="0">
                <a:hlinkClick r:id="rId3"/>
              </a:rPr>
              <a:t>https://www.youtube.com/watch?v=1vQLArE8xVw</a:t>
            </a:r>
            <a:endParaRPr lang="en-SG" dirty="0"/>
          </a:p>
          <a:p>
            <a:r>
              <a:rPr lang="en-SG" dirty="0">
                <a:hlinkClick r:id="rId4"/>
              </a:rPr>
              <a:t>https://www.youtube.com/watch?v=Fz7_0IxfJBw&amp;t=16s</a:t>
            </a:r>
            <a:endParaRPr lang="en-SG" dirty="0"/>
          </a:p>
          <a:p>
            <a:r>
              <a:rPr lang="en-SG" dirty="0">
                <a:hlinkClick r:id="rId5"/>
              </a:rPr>
              <a:t>https://www.youtube.com/watch?v=1swBBSCrMkA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870723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D79D-70CD-4895-A939-67648FA9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Chatbot Tools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5F0EE-A596-4D14-BF61-B34175DA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https://www.youtube.com/watch?v=_JOUrYsjkTM&amp;feature=youtu.be</a:t>
            </a:r>
          </a:p>
        </p:txBody>
      </p:sp>
    </p:spTree>
    <p:extLst>
      <p:ext uri="{BB962C8B-B14F-4D97-AF65-F5344CB8AC3E}">
        <p14:creationId xmlns:p14="http://schemas.microsoft.com/office/powerpoint/2010/main" val="60481359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64FE3-8EEF-4B1C-B453-E4639FD0A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Alternatively - </a:t>
            </a:r>
            <a:r>
              <a:rPr lang="en-SG" dirty="0" err="1"/>
              <a:t>sendpulse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2622D-CEE5-46B5-93EF-102319159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https://login.sendpulse.com/messengers/connect/</a:t>
            </a:r>
          </a:p>
        </p:txBody>
      </p:sp>
    </p:spTree>
    <p:extLst>
      <p:ext uri="{BB962C8B-B14F-4D97-AF65-F5344CB8AC3E}">
        <p14:creationId xmlns:p14="http://schemas.microsoft.com/office/powerpoint/2010/main" val="2301701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14E75-B61F-4F6C-8075-E92BA248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Join 2 if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7FCA9-0885-4C9F-8AD5-7D25500BDE63}"/>
              </a:ext>
            </a:extLst>
          </p:cNvPr>
          <p:cNvSpPr txBox="1"/>
          <p:nvPr/>
        </p:nvSpPr>
        <p:spPr>
          <a:xfrm>
            <a:off x="324293" y="2072553"/>
            <a:ext cx="8686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[IF([</a:t>
            </a:r>
            <a:r>
              <a:rPr lang="en-US" dirty="0" err="1"/>
              <a:t>responseTo</a:t>
            </a:r>
            <a:r>
              <a:rPr lang="en-US" dirty="0"/>
              <a:t> interaction=1180608 fallback=no]=I'm 21){[IF([</a:t>
            </a:r>
            <a:r>
              <a:rPr lang="en-US" dirty="0" err="1"/>
              <a:t>responseTo</a:t>
            </a:r>
            <a:r>
              <a:rPr lang="en-US" dirty="0"/>
              <a:t> interaction=1180652 fallback=no]=35 Lessons Package){ € 741,10 for a year subscription of 35 lessons of 30 minutes per lesson including 21% btw. You can pay it in one go or in 3 instalments. The last option has an administration fee of €7,50.}]}]</a:t>
            </a:r>
          </a:p>
          <a:p>
            <a:r>
              <a:rPr lang="en-US" dirty="0"/>
              <a:t>[IF([</a:t>
            </a:r>
            <a:r>
              <a:rPr lang="en-US" dirty="0" err="1"/>
              <a:t>responseTo</a:t>
            </a:r>
            <a:r>
              <a:rPr lang="en-US" dirty="0"/>
              <a:t> interaction=1180608 fallback=no]=I'm older than 21){[IF([</a:t>
            </a:r>
            <a:r>
              <a:rPr lang="en-US" dirty="0" err="1"/>
              <a:t>responseTo</a:t>
            </a:r>
            <a:r>
              <a:rPr lang="en-US" dirty="0"/>
              <a:t> interaction=1180652 fallback=no]=35 Lessons Package){ € 741,10 for a year subscription of 35 lessons of 30 minutes per lesson including 21% btw. You can pay it in one go or in 3 instalments. The last option has an administration fee of €7,50.}]}]</a:t>
            </a:r>
          </a:p>
          <a:p>
            <a:r>
              <a:rPr lang="en-US" dirty="0"/>
              <a:t>[IF([</a:t>
            </a:r>
            <a:r>
              <a:rPr lang="en-US" dirty="0" err="1"/>
              <a:t>responseTo</a:t>
            </a:r>
            <a:r>
              <a:rPr lang="en-US" dirty="0"/>
              <a:t> interaction=1180608 fallback=no]=I'm younger than 21){[IF([</a:t>
            </a:r>
            <a:r>
              <a:rPr lang="en-US" dirty="0" err="1"/>
              <a:t>responseTo</a:t>
            </a:r>
            <a:r>
              <a:rPr lang="en-US" dirty="0"/>
              <a:t> interaction=1180652 fallback=no]=35 Lessons Package){ € 612,50 for a year subscription of 35 lessons of 30 minutes per lesson. You can pay it in one go or in 3 instalments. The last option has an administration fee of €7,50.}]}]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19857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Content Placeholder 2">
            <a:extLst>
              <a:ext uri="{FF2B5EF4-FFF2-40B4-BE49-F238E27FC236}">
                <a16:creationId xmlns:a16="http://schemas.microsoft.com/office/drawing/2014/main" id="{FDB1CD3A-8FC9-47DA-AC5D-297FE422A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6005" y="2403158"/>
            <a:ext cx="4629150" cy="2545854"/>
          </a:xfrm>
        </p:spPr>
        <p:txBody>
          <a:bodyPr/>
          <a:lstStyle/>
          <a:p>
            <a:pPr marL="0" indent="0">
              <a:buNone/>
            </a:pPr>
            <a:endParaRPr lang="en-SG" altLang="zh-CN" dirty="0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SG" altLang="zh-CN" sz="3300" dirty="0">
                <a:ea typeface="ＭＳ Ｐゴシック" panose="020B0600070205080204" pitchFamily="34" charset="-128"/>
              </a:rPr>
              <a:t>Thank You</a:t>
            </a:r>
          </a:p>
        </p:txBody>
      </p:sp>
      <p:sp>
        <p:nvSpPr>
          <p:cNvPr id="163843" name="Slide Number Placeholder 1">
            <a:extLst>
              <a:ext uri="{FF2B5EF4-FFF2-40B4-BE49-F238E27FC236}">
                <a16:creationId xmlns:a16="http://schemas.microsoft.com/office/drawing/2014/main" id="{549FCC65-1970-4D9A-A078-D89EE098D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3698A2-3308-4CA8-9ADE-C1E4645C9E12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109</a:t>
            </a:fld>
            <a:endParaRPr lang="en-US" altLang="zh-CN" sz="788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087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/>
              <a:t>types of chatbot</a:t>
            </a:r>
            <a:endParaRPr lang="en-US" dirty="0">
              <a:sym typeface="+mn-ea"/>
            </a:endParaRPr>
          </a:p>
        </p:txBody>
      </p:sp>
      <p:pic>
        <p:nvPicPr>
          <p:cNvPr id="3074" name="Picture 2" descr="The Different Types Of Chatbots, Their Cost &amp; Complexity To Build -  Enterprise Bot Manager">
            <a:extLst>
              <a:ext uri="{FF2B5EF4-FFF2-40B4-BE49-F238E27FC236}">
                <a16:creationId xmlns:a16="http://schemas.microsoft.com/office/drawing/2014/main" id="{A32C76E5-2486-42ED-A787-71A4B0AD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75" y="1879287"/>
            <a:ext cx="6255250" cy="350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43156-EB95-4EF1-91B1-9A2A5152B2EB}"/>
              </a:ext>
            </a:extLst>
          </p:cNvPr>
          <p:cNvSpPr/>
          <p:nvPr/>
        </p:nvSpPr>
        <p:spPr>
          <a:xfrm>
            <a:off x="2173839" y="5620604"/>
            <a:ext cx="5326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https://images.app.goo.gl/MJSsjL1mHdUY2FRs5</a:t>
            </a:r>
          </a:p>
        </p:txBody>
      </p:sp>
    </p:spTree>
    <p:extLst>
      <p:ext uri="{BB962C8B-B14F-4D97-AF65-F5344CB8AC3E}">
        <p14:creationId xmlns:p14="http://schemas.microsoft.com/office/powerpoint/2010/main" val="3744460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40" y="95421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/>
              <a:t>Application of </a:t>
            </a:r>
            <a:r>
              <a:rPr lang="en-SG" dirty="0" err="1"/>
              <a:t>CHATBOt</a:t>
            </a:r>
            <a:endParaRPr lang="en-US" dirty="0">
              <a:sym typeface="+mn-ea"/>
            </a:endParaRPr>
          </a:p>
        </p:txBody>
      </p:sp>
      <p:pic>
        <p:nvPicPr>
          <p:cNvPr id="8194" name="Picture 2" descr="Top 30 Chatbot Applications / Usecases: in-Depth Guide [2020]">
            <a:extLst>
              <a:ext uri="{FF2B5EF4-FFF2-40B4-BE49-F238E27FC236}">
                <a16:creationId xmlns:a16="http://schemas.microsoft.com/office/drawing/2014/main" id="{5E3B2CB0-592F-4DBC-80EF-D5FAE3315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64" y="1276070"/>
            <a:ext cx="7418192" cy="4224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4C4A1A-9CF8-45FA-AE95-9B9BAAD4421E}"/>
              </a:ext>
            </a:extLst>
          </p:cNvPr>
          <p:cNvSpPr/>
          <p:nvPr/>
        </p:nvSpPr>
        <p:spPr>
          <a:xfrm>
            <a:off x="2273999" y="5637828"/>
            <a:ext cx="4596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https://images.app.goo.gl/c1F6z7Ubht2wXZFi8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9AF0BB-9453-4E12-ABAE-66754165D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333" y="2285965"/>
            <a:ext cx="3323600" cy="4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31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40" y="95421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/>
              <a:t>Application of </a:t>
            </a:r>
            <a:r>
              <a:rPr lang="en-SG" dirty="0" err="1"/>
              <a:t>CHATBOt</a:t>
            </a:r>
            <a:endParaRPr lang="en-US" dirty="0">
              <a:sym typeface="+mn-ea"/>
            </a:endParaRPr>
          </a:p>
        </p:txBody>
      </p:sp>
      <p:pic>
        <p:nvPicPr>
          <p:cNvPr id="11266" name="Picture 2" descr="Criteria for Building a Successful AI Chatbot | by Synced | SyncedReview |  Medium">
            <a:extLst>
              <a:ext uri="{FF2B5EF4-FFF2-40B4-BE49-F238E27FC236}">
                <a16:creationId xmlns:a16="http://schemas.microsoft.com/office/drawing/2014/main" id="{C5E84D70-54BF-4C62-9590-F30DDB64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855" y="1156227"/>
            <a:ext cx="5631201" cy="419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EB9374-04A9-4DF6-933E-4C69E17ECDEF}"/>
              </a:ext>
            </a:extLst>
          </p:cNvPr>
          <p:cNvSpPr/>
          <p:nvPr/>
        </p:nvSpPr>
        <p:spPr>
          <a:xfrm>
            <a:off x="1905855" y="5556306"/>
            <a:ext cx="53476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https://images.app.goo.gl/fYwAeXBWRFqTujkG7</a:t>
            </a:r>
          </a:p>
        </p:txBody>
      </p:sp>
    </p:spTree>
    <p:extLst>
      <p:ext uri="{BB962C8B-B14F-4D97-AF65-F5344CB8AC3E}">
        <p14:creationId xmlns:p14="http://schemas.microsoft.com/office/powerpoint/2010/main" val="2465053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40" y="95421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/>
              <a:t>Technology in </a:t>
            </a:r>
            <a:r>
              <a:rPr lang="en-SG" dirty="0" err="1"/>
              <a:t>ChatBOT</a:t>
            </a:r>
            <a:endParaRPr lang="en-US" dirty="0">
              <a:sym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A52116-2DA6-4857-ACA6-36C633C8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43" y="1451994"/>
            <a:ext cx="6419313" cy="39540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DFDEBE-B000-449B-89B1-F06A13ED1D97}"/>
              </a:ext>
            </a:extLst>
          </p:cNvPr>
          <p:cNvSpPr/>
          <p:nvPr/>
        </p:nvSpPr>
        <p:spPr>
          <a:xfrm>
            <a:off x="2264380" y="5619578"/>
            <a:ext cx="4615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https://images.app.goo.gl/FnjT8MrtVQuf6Zoa9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EADD64-15A4-4F6D-AA44-9EC5B306414C}"/>
              </a:ext>
            </a:extLst>
          </p:cNvPr>
          <p:cNvSpPr/>
          <p:nvPr/>
        </p:nvSpPr>
        <p:spPr>
          <a:xfrm>
            <a:off x="4572000" y="2578813"/>
            <a:ext cx="1736333" cy="1191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8114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40" y="95421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/>
              <a:t>Natural Language Processing</a:t>
            </a:r>
            <a:endParaRPr lang="en-US" dirty="0">
              <a:sym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3778C-1465-498E-9574-5D90788AD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235" y="1498750"/>
            <a:ext cx="5023528" cy="36062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FB219F-C6B6-408D-9EFD-0A3B6B8DF2A4}"/>
              </a:ext>
            </a:extLst>
          </p:cNvPr>
          <p:cNvSpPr/>
          <p:nvPr/>
        </p:nvSpPr>
        <p:spPr>
          <a:xfrm>
            <a:off x="2289548" y="5566294"/>
            <a:ext cx="4564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https://images.app.goo.gl/9C6Zxh2K7TdgihzT9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FD31B-C281-45B5-8E64-AA2910AE6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133" y="2832152"/>
            <a:ext cx="720603" cy="510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DF3174-1C89-4024-8973-195603DC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70702" y="3129112"/>
            <a:ext cx="487932" cy="34555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30BEE7-0FFE-474B-A762-32FB3BAA6164}"/>
              </a:ext>
            </a:extLst>
          </p:cNvPr>
          <p:cNvCxnSpPr>
            <a:cxnSpLocks/>
          </p:cNvCxnSpPr>
          <p:nvPr/>
        </p:nvCxnSpPr>
        <p:spPr>
          <a:xfrm>
            <a:off x="4335694" y="3129112"/>
            <a:ext cx="1787704" cy="213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184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40" y="95421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 err="1"/>
              <a:t>ChatBOT</a:t>
            </a:r>
            <a:r>
              <a:rPr lang="en-SG" dirty="0"/>
              <a:t> ECOSYSTEM</a:t>
            </a:r>
            <a:endParaRPr lang="en-US" dirty="0">
              <a:sym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328ACE-BADF-49CA-947C-8F1023A11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132" y="1238421"/>
            <a:ext cx="6075736" cy="45548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F35686-5969-4C4A-BB06-9C2F4AA3E329}"/>
              </a:ext>
            </a:extLst>
          </p:cNvPr>
          <p:cNvSpPr/>
          <p:nvPr/>
        </p:nvSpPr>
        <p:spPr>
          <a:xfrm>
            <a:off x="2512032" y="589013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/>
              <a:t>https://images.app.goo.gl/eM2g3SE9ZXuVyY9k7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73724-D3B5-496F-ACA4-1F69B05EF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657" y="2035513"/>
            <a:ext cx="976870" cy="6918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CFB9CA-3528-4D26-A6B3-3DF45F8A781A}"/>
              </a:ext>
            </a:extLst>
          </p:cNvPr>
          <p:cNvCxnSpPr/>
          <p:nvPr/>
        </p:nvCxnSpPr>
        <p:spPr>
          <a:xfrm flipH="1">
            <a:off x="5835721" y="678094"/>
            <a:ext cx="821933" cy="1623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237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40" y="95421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/>
              <a:t>Application of </a:t>
            </a:r>
            <a:r>
              <a:rPr lang="en-SG" dirty="0" err="1"/>
              <a:t>CHATBOt</a:t>
            </a:r>
            <a:endParaRPr lang="en-US" dirty="0">
              <a:sym typeface="+mn-ea"/>
            </a:endParaRPr>
          </a:p>
        </p:txBody>
      </p:sp>
      <p:pic>
        <p:nvPicPr>
          <p:cNvPr id="10242" name="Picture 2" descr="What are the limitations of chatbots and their future scope? - SmatBot">
            <a:extLst>
              <a:ext uri="{FF2B5EF4-FFF2-40B4-BE49-F238E27FC236}">
                <a16:creationId xmlns:a16="http://schemas.microsoft.com/office/drawing/2014/main" id="{2CBFAF34-2F63-4ED0-9F20-1E3592A9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20" y="1238421"/>
            <a:ext cx="7178960" cy="403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5A75381-F6AF-451D-800C-D719C63FDC08}"/>
              </a:ext>
            </a:extLst>
          </p:cNvPr>
          <p:cNvSpPr/>
          <p:nvPr/>
        </p:nvSpPr>
        <p:spPr>
          <a:xfrm>
            <a:off x="2248703" y="5619579"/>
            <a:ext cx="5912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https://images.app.goo.gl/MBqPXiPvPNWtGB3c6</a:t>
            </a:r>
          </a:p>
        </p:txBody>
      </p:sp>
    </p:spTree>
    <p:extLst>
      <p:ext uri="{BB962C8B-B14F-4D97-AF65-F5344CB8AC3E}">
        <p14:creationId xmlns:p14="http://schemas.microsoft.com/office/powerpoint/2010/main" val="345097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68580" tIns="34290" rIns="68580" bIns="34290" rtlCol="0" anchor="ctr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dirty="0" err="1">
                <a:sym typeface="+mn-ea"/>
              </a:rPr>
              <a:t>Snatchbot</a:t>
            </a:r>
            <a:r>
              <a:rPr lang="en-US" dirty="0">
                <a:sym typeface="+mn-ea"/>
              </a:rPr>
              <a:t> registration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8229600" cy="4525963"/>
          </a:xfrm>
        </p:spPr>
        <p:txBody>
          <a:bodyPr/>
          <a:lstStyle/>
          <a:p>
            <a:r>
              <a:rPr lang="en-US" dirty="0"/>
              <a:t>Use browser navigate to https://snatchbot.me/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Register to Sign Up.</a:t>
            </a:r>
          </a:p>
          <a:p>
            <a:r>
              <a:rPr lang="en-US" dirty="0"/>
              <a:t>Open your mailbox to activate the account and Log in to snatchbot.me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25919" y="2079879"/>
            <a:ext cx="4870609" cy="226266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162800" y="2958465"/>
            <a:ext cx="506730" cy="1671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47AB-173C-46A4-B633-D8EEFE8F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Snatchbot</a:t>
            </a:r>
            <a:r>
              <a:rPr lang="en-US" dirty="0"/>
              <a:t> (Before Login)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D0C5D-5475-4F3D-A4DA-1091182C2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8920"/>
            <a:ext cx="8427595" cy="3396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5ECC3C-E516-4EF3-BF0D-7E7BFACB62EB}"/>
              </a:ext>
            </a:extLst>
          </p:cNvPr>
          <p:cNvSpPr/>
          <p:nvPr/>
        </p:nvSpPr>
        <p:spPr>
          <a:xfrm>
            <a:off x="2547991" y="2034283"/>
            <a:ext cx="4325420" cy="493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9654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42F3F-D065-4711-AA5F-470B21539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74" y="99939"/>
            <a:ext cx="8229600" cy="1143000"/>
          </a:xfrm>
        </p:spPr>
        <p:txBody>
          <a:bodyPr/>
          <a:lstStyle/>
          <a:p>
            <a:r>
              <a:rPr lang="en-US" dirty="0"/>
              <a:t>Textbook (</a:t>
            </a:r>
            <a:r>
              <a:rPr lang="en-US" dirty="0" err="1"/>
              <a:t>Sumit</a:t>
            </a:r>
            <a:r>
              <a:rPr lang="en-US" dirty="0"/>
              <a:t> Raj)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0C904-1FF0-4FED-B2A9-59F63C11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587" y="266001"/>
            <a:ext cx="2164368" cy="3162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0E64CA-2169-4B85-B5AD-29DA55F89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96" y="3215577"/>
            <a:ext cx="8105775" cy="3124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11CEAA-9057-436E-B713-CA50CF746FD0}"/>
              </a:ext>
            </a:extLst>
          </p:cNvPr>
          <p:cNvCxnSpPr/>
          <p:nvPr/>
        </p:nvCxnSpPr>
        <p:spPr>
          <a:xfrm>
            <a:off x="1592494" y="2640458"/>
            <a:ext cx="410967" cy="6678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16CDE3-75EF-4B62-87C2-DEFFFF5DF0C4}"/>
              </a:ext>
            </a:extLst>
          </p:cNvPr>
          <p:cNvSpPr txBox="1"/>
          <p:nvPr/>
        </p:nvSpPr>
        <p:spPr>
          <a:xfrm>
            <a:off x="945222" y="2260315"/>
            <a:ext cx="80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Page 6</a:t>
            </a:r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D3D68B-0113-4740-8A67-B072FF7A49EE}"/>
              </a:ext>
            </a:extLst>
          </p:cNvPr>
          <p:cNvSpPr/>
          <p:nvPr/>
        </p:nvSpPr>
        <p:spPr>
          <a:xfrm>
            <a:off x="2393879" y="4993240"/>
            <a:ext cx="5003514" cy="3287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0515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6AA5D-FD10-48E3-A3E3-2BC19F50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the Video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F6282-A075-40D4-ACD6-EB92916E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21586"/>
            <a:ext cx="6904234" cy="3011342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7B0C4FD-E6FE-4850-AB64-7AE4232496C3}"/>
              </a:ext>
            </a:extLst>
          </p:cNvPr>
          <p:cNvSpPr/>
          <p:nvPr/>
        </p:nvSpPr>
        <p:spPr>
          <a:xfrm>
            <a:off x="2794571" y="453516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9982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FD07E-E988-4E6E-9BE4-99A47233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539" y="52330"/>
            <a:ext cx="8229600" cy="1143000"/>
          </a:xfrm>
        </p:spPr>
        <p:txBody>
          <a:bodyPr/>
          <a:lstStyle/>
          <a:p>
            <a:r>
              <a:rPr lang="en-US" dirty="0"/>
              <a:t>Brochure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10916-4579-4833-B58D-55D64D286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662" y="1437333"/>
            <a:ext cx="4007051" cy="4748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571945-5681-4C41-A34D-96137CC85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74" y="1195330"/>
            <a:ext cx="3545530" cy="5232114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B96192B7-F4A7-4138-9443-257B5F341A68}"/>
              </a:ext>
            </a:extLst>
          </p:cNvPr>
          <p:cNvSpPr/>
          <p:nvPr/>
        </p:nvSpPr>
        <p:spPr>
          <a:xfrm>
            <a:off x="2496621" y="585627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7278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47AB-173C-46A4-B633-D8EEFE8F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Snatchbot</a:t>
            </a:r>
            <a:r>
              <a:rPr lang="en-US" dirty="0"/>
              <a:t> (Before Login)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D0C5D-5475-4F3D-A4DA-1091182C2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28920"/>
            <a:ext cx="8427595" cy="33966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5ECC3C-E516-4EF3-BF0D-7E7BFACB62EB}"/>
              </a:ext>
            </a:extLst>
          </p:cNvPr>
          <p:cNvSpPr/>
          <p:nvPr/>
        </p:nvSpPr>
        <p:spPr>
          <a:xfrm>
            <a:off x="2547991" y="2034283"/>
            <a:ext cx="4325420" cy="493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9D0218-F527-47F9-9DF4-ED8051BF907A}"/>
              </a:ext>
            </a:extLst>
          </p:cNvPr>
          <p:cNvCxnSpPr/>
          <p:nvPr/>
        </p:nvCxnSpPr>
        <p:spPr>
          <a:xfrm flipH="1">
            <a:off x="3041151" y="1530849"/>
            <a:ext cx="647271" cy="698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85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6EBE-55E8-423D-B009-5770041E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BotStore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4B0A5-F3B5-421C-B0AB-D1E860CB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84" y="2050896"/>
            <a:ext cx="7541231" cy="3552721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1B5E933A-D8B7-496C-A594-B391AC1E1AC1}"/>
              </a:ext>
            </a:extLst>
          </p:cNvPr>
          <p:cNvSpPr/>
          <p:nvPr/>
        </p:nvSpPr>
        <p:spPr>
          <a:xfrm>
            <a:off x="4191856" y="4366517"/>
            <a:ext cx="482886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351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9D05-DBA8-489A-B263-74F55517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the Scheduling Meeting Bot (10mins)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1B3D35-B421-48C5-9CB0-C7723F455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17" y="2176873"/>
            <a:ext cx="7582328" cy="34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82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104BE-B15E-455A-9568-DEAC2A85B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Dictionary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FCD9A-2F5D-47D7-87E6-247974394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21328"/>
            <a:ext cx="8229600" cy="353712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A9424DA-A9E1-49CF-A706-540533C9C44D}"/>
              </a:ext>
            </a:extLst>
          </p:cNvPr>
          <p:cNvSpPr/>
          <p:nvPr/>
        </p:nvSpPr>
        <p:spPr>
          <a:xfrm>
            <a:off x="5445303" y="1779012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8176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C8FAE-BED8-4ACA-89BC-9DAE85C73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 Dictionary – Bot, Tweeter, Facebook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CEA898-5BFA-4DB6-97B9-BD0F3FFF5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28" y="2128245"/>
            <a:ext cx="7400260" cy="3403478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4163755F-67DD-4EC1-B8A5-E3EE51DAF1F2}"/>
              </a:ext>
            </a:extLst>
          </p:cNvPr>
          <p:cNvSpPr/>
          <p:nvPr/>
        </p:nvSpPr>
        <p:spPr>
          <a:xfrm>
            <a:off x="5433237" y="4550735"/>
            <a:ext cx="574158" cy="4784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66F423-48E2-4DFB-AAD8-91450E4AEBD3}"/>
              </a:ext>
            </a:extLst>
          </p:cNvPr>
          <p:cNvCxnSpPr/>
          <p:nvPr/>
        </p:nvCxnSpPr>
        <p:spPr>
          <a:xfrm flipH="1">
            <a:off x="4465674" y="3742660"/>
            <a:ext cx="967563" cy="1403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4BC2E5F-9292-474F-BBE4-B650FE2C596C}"/>
              </a:ext>
            </a:extLst>
          </p:cNvPr>
          <p:cNvCxnSpPr/>
          <p:nvPr/>
        </p:nvCxnSpPr>
        <p:spPr>
          <a:xfrm flipH="1">
            <a:off x="4837814" y="3923414"/>
            <a:ext cx="1010093" cy="1222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054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BC68-EE1E-4604-9D3B-E34E75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Chat Bot (Messenger)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DB4B8-7D8E-4207-AC61-82FE9332F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9" y="1902851"/>
            <a:ext cx="7655442" cy="37890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6A6111-B6BB-4B83-AED4-F9ED908B3020}"/>
              </a:ext>
            </a:extLst>
          </p:cNvPr>
          <p:cNvCxnSpPr/>
          <p:nvPr/>
        </p:nvCxnSpPr>
        <p:spPr>
          <a:xfrm flipH="1">
            <a:off x="1967023" y="956930"/>
            <a:ext cx="2604977" cy="9459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342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BC68-EE1E-4604-9D3B-E34E752A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Chat Bot (</a:t>
            </a:r>
            <a:r>
              <a:rPr lang="en-US" dirty="0" err="1"/>
              <a:t>Wechat</a:t>
            </a:r>
            <a:r>
              <a:rPr lang="en-US" dirty="0"/>
              <a:t>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5A22A-AE60-4698-98FC-6E316A4A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58" y="1529176"/>
            <a:ext cx="6826102" cy="45296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9E82E8-49DD-44F8-837E-FF27B987CE8A}"/>
              </a:ext>
            </a:extLst>
          </p:cNvPr>
          <p:cNvCxnSpPr/>
          <p:nvPr/>
        </p:nvCxnSpPr>
        <p:spPr>
          <a:xfrm flipH="1">
            <a:off x="2945219" y="818707"/>
            <a:ext cx="1148316" cy="710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483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5329-6A01-4E7E-A9BD-287FE7A9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Industries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C7195-930C-4AC5-AE56-5944469D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52503"/>
            <a:ext cx="8123274" cy="334950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ED107E-0480-42FE-AD56-0E7A2B7F481A}"/>
              </a:ext>
            </a:extLst>
          </p:cNvPr>
          <p:cNvCxnSpPr>
            <a:endCxn id="4" idx="0"/>
          </p:cNvCxnSpPr>
          <p:nvPr/>
        </p:nvCxnSpPr>
        <p:spPr>
          <a:xfrm flipH="1">
            <a:off x="4518837" y="1135132"/>
            <a:ext cx="956930" cy="1017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49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301F-0C09-4A64-BF91-3DA7D525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Agenda</a:t>
            </a:r>
            <a:endParaRPr lang="en-SG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548194-F05A-48F2-8767-1B01412C96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72699"/>
              </p:ext>
            </p:extLst>
          </p:nvPr>
        </p:nvGraphicFramePr>
        <p:xfrm>
          <a:off x="457200" y="1889196"/>
          <a:ext cx="8229600" cy="3876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2490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2BED-00C4-419A-B2B4-F9266AAE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89933-842F-4A70-9820-AC2AE6CC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09" y="2073349"/>
            <a:ext cx="7398182" cy="335389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7DDA92-652D-44A0-830A-CDE8E71F58F7}"/>
              </a:ext>
            </a:extLst>
          </p:cNvPr>
          <p:cNvCxnSpPr/>
          <p:nvPr/>
        </p:nvCxnSpPr>
        <p:spPr>
          <a:xfrm flipH="1">
            <a:off x="3995928" y="1706632"/>
            <a:ext cx="347472" cy="366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705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8C7F2-B24C-41EE-849E-77E6C8B2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BCF98-2A61-4F7D-8146-4DBD95A0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2" y="1591245"/>
            <a:ext cx="7325474" cy="4394302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8965A83-CF03-4376-8B69-92332403D0AF}"/>
              </a:ext>
            </a:extLst>
          </p:cNvPr>
          <p:cNvSpPr/>
          <p:nvPr/>
        </p:nvSpPr>
        <p:spPr>
          <a:xfrm>
            <a:off x="3698697" y="2213208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B4DA11A-FEF8-4C86-BD26-213A596B09C3}"/>
              </a:ext>
            </a:extLst>
          </p:cNvPr>
          <p:cNvSpPr/>
          <p:nvPr/>
        </p:nvSpPr>
        <p:spPr>
          <a:xfrm>
            <a:off x="4572000" y="732488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5805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F8-D1A3-4A52-B505-78571EC7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22C3A-B99A-44E1-9571-9864DF4E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95" y="1706632"/>
            <a:ext cx="7575968" cy="41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19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E3E5-4B40-44D0-A3B3-5FAB0C32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AB49DE-1EE0-4CAA-9497-72719B749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47849"/>
            <a:ext cx="8229600" cy="385693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03B18-964C-43A3-900D-C02A06832FBB}"/>
              </a:ext>
            </a:extLst>
          </p:cNvPr>
          <p:cNvCxnSpPr/>
          <p:nvPr/>
        </p:nvCxnSpPr>
        <p:spPr>
          <a:xfrm flipH="1">
            <a:off x="4370937" y="999460"/>
            <a:ext cx="882502" cy="12440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E0FB84-7EBA-4932-8A38-15313D2DAC68}"/>
              </a:ext>
            </a:extLst>
          </p:cNvPr>
          <p:cNvCxnSpPr/>
          <p:nvPr/>
        </p:nvCxnSpPr>
        <p:spPr>
          <a:xfrm flipH="1">
            <a:off x="7570381" y="3040912"/>
            <a:ext cx="669852" cy="388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215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7933-127C-49CF-BD99-682755B5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D366E-3CA3-4620-99D8-88EBAD5F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84" y="2295841"/>
            <a:ext cx="8006316" cy="316223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9AF59A-0D5A-4F03-8BB0-845FFC1245B1}"/>
              </a:ext>
            </a:extLst>
          </p:cNvPr>
          <p:cNvCxnSpPr/>
          <p:nvPr/>
        </p:nvCxnSpPr>
        <p:spPr>
          <a:xfrm flipH="1">
            <a:off x="1562986" y="1706632"/>
            <a:ext cx="797442" cy="96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4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BA56-C905-4A50-A8CA-494B0131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E08E2-BF4A-4FFE-986B-77BF5EF7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2" y="2113961"/>
            <a:ext cx="8463516" cy="33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31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9339-6915-412F-AB8C-A746A8D1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AE5F5-0B84-4E29-BB6B-445518F8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9" y="1881963"/>
            <a:ext cx="8297902" cy="3658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378609-1ECB-40AE-8D2E-416139F1510F}"/>
              </a:ext>
            </a:extLst>
          </p:cNvPr>
          <p:cNvCxnSpPr/>
          <p:nvPr/>
        </p:nvCxnSpPr>
        <p:spPr>
          <a:xfrm flipH="1">
            <a:off x="5103628" y="935665"/>
            <a:ext cx="893135" cy="1020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83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9339-6915-412F-AB8C-A746A8D1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Center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AE5F5-0B84-4E29-BB6B-445518F8C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49" y="1881963"/>
            <a:ext cx="8297902" cy="3658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378609-1ECB-40AE-8D2E-416139F1510F}"/>
              </a:ext>
            </a:extLst>
          </p:cNvPr>
          <p:cNvCxnSpPr/>
          <p:nvPr/>
        </p:nvCxnSpPr>
        <p:spPr>
          <a:xfrm flipH="1">
            <a:off x="6082036" y="861237"/>
            <a:ext cx="893135" cy="10207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442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C4A6-15E9-46E9-98B4-1DD328D1B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Help Center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850D6A-E6BB-49FC-93F1-5874AA6F8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504" y="1931096"/>
            <a:ext cx="8229600" cy="379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3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B840-0D26-4294-AD6E-E5634B68E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27" y="214310"/>
            <a:ext cx="8229600" cy="1143000"/>
          </a:xfrm>
        </p:spPr>
        <p:txBody>
          <a:bodyPr/>
          <a:lstStyle/>
          <a:p>
            <a:r>
              <a:rPr lang="en-US" dirty="0"/>
              <a:t>After Login - Creating Chatbot - Dashboard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DFDB5-7FBB-4D9D-B671-20A391EC1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8" y="1357310"/>
            <a:ext cx="8554948" cy="4498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69286B-CDBD-44F0-8074-45D3B773CFDE}"/>
              </a:ext>
            </a:extLst>
          </p:cNvPr>
          <p:cNvSpPr/>
          <p:nvPr/>
        </p:nvSpPr>
        <p:spPr>
          <a:xfrm>
            <a:off x="128427" y="1357310"/>
            <a:ext cx="1505164" cy="4581153"/>
          </a:xfrm>
          <a:prstGeom prst="rect">
            <a:avLst/>
          </a:prstGeom>
          <a:noFill/>
          <a:ln w="38100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40F6440-5B6E-40BB-9268-1D4A5B89BB2E}"/>
              </a:ext>
            </a:extLst>
          </p:cNvPr>
          <p:cNvSpPr/>
          <p:nvPr/>
        </p:nvSpPr>
        <p:spPr>
          <a:xfrm>
            <a:off x="1633591" y="1696266"/>
            <a:ext cx="590249" cy="3231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578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8DA6-E80C-4FB9-BEAD-416DE1AC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4A1E7-868B-4061-8C48-89B6C9529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chatbot is a software application used to conduct an on-line chat conversation via </a:t>
            </a:r>
            <a:r>
              <a:rPr lang="en-US" b="1" dirty="0">
                <a:highlight>
                  <a:srgbClr val="FFFF00"/>
                </a:highlight>
              </a:rPr>
              <a:t>text</a:t>
            </a:r>
            <a:r>
              <a:rPr lang="en-US" dirty="0"/>
              <a:t> or </a:t>
            </a:r>
            <a:r>
              <a:rPr lang="en-US" b="1" dirty="0">
                <a:highlight>
                  <a:srgbClr val="FFFF00"/>
                </a:highlight>
              </a:rPr>
              <a:t>text-to-speech</a:t>
            </a:r>
            <a:r>
              <a:rPr lang="en-US" dirty="0"/>
              <a:t>, in lieu of providing direct contact with a live human agent. 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2A6D0-46E3-4242-962D-E1F7369F4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88" y="3429000"/>
            <a:ext cx="3643955" cy="20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48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11DB08-95FD-4420-B912-E3349FEDB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37" y="462336"/>
            <a:ext cx="6338696" cy="5604553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56E358D-6266-48A1-A6BB-7871C62B8674}"/>
              </a:ext>
            </a:extLst>
          </p:cNvPr>
          <p:cNvSpPr/>
          <p:nvPr/>
        </p:nvSpPr>
        <p:spPr>
          <a:xfrm>
            <a:off x="2589088" y="149401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1682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4DF1D-2752-4CFD-BBF7-3BCDBCA37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30" y="623303"/>
            <a:ext cx="6354461" cy="561139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08B346C-BAE2-4DAF-BF85-EEA4C86D0A82}"/>
              </a:ext>
            </a:extLst>
          </p:cNvPr>
          <p:cNvCxnSpPr/>
          <p:nvPr/>
        </p:nvCxnSpPr>
        <p:spPr>
          <a:xfrm flipH="1">
            <a:off x="3298004" y="623303"/>
            <a:ext cx="1962365" cy="9794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997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A4A89-B033-4F78-BFF8-011F2398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8" y="757769"/>
            <a:ext cx="8496729" cy="435876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F8A0F5-1C89-40F5-B4DB-7953D85176E7}"/>
              </a:ext>
            </a:extLst>
          </p:cNvPr>
          <p:cNvCxnSpPr/>
          <p:nvPr/>
        </p:nvCxnSpPr>
        <p:spPr>
          <a:xfrm flipH="1">
            <a:off x="1458930" y="667820"/>
            <a:ext cx="2835668" cy="10068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6783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5F8264-C17C-44CB-9D38-66244D00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8" y="1299437"/>
            <a:ext cx="8332342" cy="432052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77298A2-C218-404B-BCF4-3C9FCB777D1F}"/>
              </a:ext>
            </a:extLst>
          </p:cNvPr>
          <p:cNvCxnSpPr/>
          <p:nvPr/>
        </p:nvCxnSpPr>
        <p:spPr>
          <a:xfrm flipH="1">
            <a:off x="1428108" y="986319"/>
            <a:ext cx="1500027" cy="1489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71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1B2C22-B526-4A67-B74E-27A860C9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97" y="1135823"/>
            <a:ext cx="7870005" cy="424783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205A6F8-44DF-4E1D-B51F-E73C17663B65}"/>
              </a:ext>
            </a:extLst>
          </p:cNvPr>
          <p:cNvCxnSpPr/>
          <p:nvPr/>
        </p:nvCxnSpPr>
        <p:spPr>
          <a:xfrm flipH="1">
            <a:off x="1541124" y="1315092"/>
            <a:ext cx="2434975" cy="1243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125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2F98-8CB9-418E-8B54-639D59F7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20123-C2B3-43D2-86E5-FC0DE72EF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29" y="1964188"/>
            <a:ext cx="7366571" cy="38612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FF1FDCF-BC9D-4BCE-81A4-B227EBAFC15E}"/>
              </a:ext>
            </a:extLst>
          </p:cNvPr>
          <p:cNvCxnSpPr/>
          <p:nvPr/>
        </p:nvCxnSpPr>
        <p:spPr>
          <a:xfrm flipH="1">
            <a:off x="1972638" y="1530849"/>
            <a:ext cx="1500027" cy="2034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728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E6AB9F-2A58-4D47-9EF5-12E759A3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1" y="778568"/>
            <a:ext cx="8199573" cy="437905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BC9931-72BE-4DD7-9343-E8CB2A273869}"/>
              </a:ext>
            </a:extLst>
          </p:cNvPr>
          <p:cNvCxnSpPr/>
          <p:nvPr/>
        </p:nvCxnSpPr>
        <p:spPr>
          <a:xfrm flipH="1">
            <a:off x="1325366" y="965771"/>
            <a:ext cx="3328827" cy="15822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981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F9FB6-5864-4A56-9536-B5E5E5F0F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1069069"/>
            <a:ext cx="7901704" cy="4211848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93869851-22FF-4C45-AC1E-40BDEF6BCD4F}"/>
              </a:ext>
            </a:extLst>
          </p:cNvPr>
          <p:cNvSpPr/>
          <p:nvPr/>
        </p:nvSpPr>
        <p:spPr>
          <a:xfrm>
            <a:off x="1556533" y="4643919"/>
            <a:ext cx="832207" cy="4006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8732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4827F-7C35-499A-8809-DF34B0B74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58" y="791992"/>
            <a:ext cx="8209051" cy="444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504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8E4CE-AD04-434B-8F2A-93504879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10" y="4139039"/>
            <a:ext cx="8229600" cy="1143000"/>
          </a:xfrm>
        </p:spPr>
        <p:txBody>
          <a:bodyPr/>
          <a:lstStyle/>
          <a:p>
            <a:r>
              <a:rPr lang="en-US" dirty="0"/>
              <a:t>Creating Chatbot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117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D8DA6-E80C-4FB9-BEAD-416DE1AC2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Snatchbot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4A1E7-868B-4061-8C48-89B6C9529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6632"/>
            <a:ext cx="8229600" cy="4058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SnatchBot</a:t>
            </a:r>
            <a:r>
              <a:rPr lang="en-US" dirty="0"/>
              <a:t> was founded in 2015 by Henri Ben Ezra and </a:t>
            </a:r>
            <a:r>
              <a:rPr lang="en-US" dirty="0" err="1"/>
              <a:t>Avi</a:t>
            </a:r>
            <a:r>
              <a:rPr lang="en-US" dirty="0"/>
              <a:t> Ben Ezra as part of the flood of technological innovations and startups that come from Israel , more precisely </a:t>
            </a:r>
            <a:r>
              <a:rPr lang="en-US" dirty="0" err="1"/>
              <a:t>Herzlia</a:t>
            </a:r>
            <a:r>
              <a:rPr lang="en-US" dirty="0"/>
              <a:t> </a:t>
            </a:r>
            <a:r>
              <a:rPr lang="en-US" dirty="0" err="1"/>
              <a:t>Pituach</a:t>
            </a:r>
            <a:r>
              <a:rPr lang="en-US" dirty="0"/>
              <a:t> . </a:t>
            </a:r>
          </a:p>
          <a:p>
            <a:pPr marL="0" indent="0">
              <a:buNone/>
            </a:pPr>
            <a:r>
              <a:rPr lang="en-US" dirty="0"/>
              <a:t>In July 2017, </a:t>
            </a:r>
            <a:r>
              <a:rPr lang="en-US" dirty="0" err="1"/>
              <a:t>Snatchbot</a:t>
            </a:r>
            <a:r>
              <a:rPr lang="en-US" dirty="0"/>
              <a:t> was one of the sponsors of the Chatbot summit in Berlin . By December 2017, more than 30 million users had contacted chatbots that were created on the </a:t>
            </a:r>
            <a:r>
              <a:rPr lang="en-US" dirty="0" err="1"/>
              <a:t>SnatchBot</a:t>
            </a:r>
            <a:r>
              <a:rPr lang="en-US" dirty="0"/>
              <a:t> platform.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74053-C7E3-4334-B113-5821AF36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02" y="161871"/>
            <a:ext cx="31813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23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1FC3-EA79-47EE-B664-A15D8D1B1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Chatbot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20DA4-4BC9-4D41-A5C8-46E8199F5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Chatbot for Risk Management</a:t>
            </a:r>
          </a:p>
          <a:p>
            <a:r>
              <a:rPr lang="en-US" dirty="0"/>
              <a:t>Depending on the age, suggest different profile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38902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301F-0C09-4A64-BF91-3DA7D525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chatbot (Add Interaction, Add Connection, remember?)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A5B7E-017B-4676-97D3-7F242110A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8229600" cy="4295847"/>
          </a:xfrm>
        </p:spPr>
        <p:txBody>
          <a:bodyPr>
            <a:normAutofit lnSpcReduction="1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Picture (Welcome)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Save chatbot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Input (Main)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Synonyms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SG" dirty="0">
                <a:effectLst/>
              </a:rPr>
              <a:t>Weblink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Email</a:t>
            </a:r>
            <a:endParaRPr lang="en-SG" dirty="0">
              <a:effectLst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SG" dirty="0">
                <a:effectLst/>
              </a:rPr>
              <a:t>Set Variable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SG" dirty="0">
                <a:effectLst/>
              </a:rPr>
              <a:t>Conditional Statement (if)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SG" dirty="0"/>
              <a:t>NLP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SG" dirty="0"/>
              <a:t>Email Address Interaction</a:t>
            </a:r>
          </a:p>
          <a:p>
            <a:pPr marL="0" lv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69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chatbot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94522" y="2226469"/>
            <a:ext cx="2820829" cy="3263741"/>
          </a:xfrm>
        </p:spPr>
        <p:txBody>
          <a:bodyPr/>
          <a:lstStyle/>
          <a:p>
            <a:r>
              <a:rPr lang="en-US"/>
              <a:t>Click on My Bots in the side menu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465070"/>
            <a:ext cx="4815840" cy="2968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800000">
            <a:off x="1494949" y="2928938"/>
            <a:ext cx="506730" cy="1671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Creating a simple chatbot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230" y="2226469"/>
            <a:ext cx="2103120" cy="3263741"/>
          </a:xfrm>
        </p:spPr>
        <p:txBody>
          <a:bodyPr/>
          <a:lstStyle/>
          <a:p>
            <a:r>
              <a:rPr lang="en-US"/>
              <a:t>Click Create bot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5299" y="2519362"/>
            <a:ext cx="5799296" cy="26260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016341" y="2588895"/>
            <a:ext cx="506730" cy="1671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Creating a simple chatbot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Click on Blank Bot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576989"/>
            <a:ext cx="3886200" cy="256174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0800000">
            <a:off x="1653540" y="3964305"/>
            <a:ext cx="506730" cy="1671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6C9DB-E896-4754-A2D1-E49FA272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Bot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55FB9-B53A-481A-AEFE-84F1FBA1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7" y="1906323"/>
            <a:ext cx="6965879" cy="39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9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315CC-8FA9-43E0-9B28-822DA7F0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68" y="9316"/>
            <a:ext cx="8229600" cy="1143000"/>
          </a:xfrm>
        </p:spPr>
        <p:txBody>
          <a:bodyPr/>
          <a:lstStyle/>
          <a:p>
            <a:r>
              <a:rPr lang="en-US" dirty="0"/>
              <a:t>Add new interaction - Welcome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100515-6852-4AF1-974C-645DDBF3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6762"/>
            <a:ext cx="4756936" cy="171650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6D17010E-17BB-4FCC-9D03-6B9E9463097D}"/>
              </a:ext>
            </a:extLst>
          </p:cNvPr>
          <p:cNvSpPr/>
          <p:nvPr/>
        </p:nvSpPr>
        <p:spPr>
          <a:xfrm>
            <a:off x="4235728" y="155704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CC7E02-333C-4C4E-BC20-C10388660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132" y="3172048"/>
            <a:ext cx="4756936" cy="3165220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EFA5F5EB-8FE5-4AFD-B4C9-012211D08997}"/>
              </a:ext>
            </a:extLst>
          </p:cNvPr>
          <p:cNvSpPr/>
          <p:nvPr/>
        </p:nvSpPr>
        <p:spPr>
          <a:xfrm>
            <a:off x="6526867" y="353113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4A2289F-09D8-4AEE-B23F-F1BB56E12C00}"/>
              </a:ext>
            </a:extLst>
          </p:cNvPr>
          <p:cNvSpPr/>
          <p:nvPr/>
        </p:nvSpPr>
        <p:spPr>
          <a:xfrm>
            <a:off x="6081652" y="5365332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96827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BCA1-3CBB-4A0F-8AC6-3BDEDAE47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84" y="162940"/>
            <a:ext cx="8229600" cy="1143000"/>
          </a:xfrm>
        </p:spPr>
        <p:txBody>
          <a:bodyPr/>
          <a:lstStyle/>
          <a:p>
            <a:r>
              <a:rPr lang="en-US" dirty="0"/>
              <a:t>Bot Message – Welcome to MSBA, please enter your name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9B324-C951-4EBE-B032-93F878387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37" y="2526396"/>
            <a:ext cx="7947061" cy="262714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36400FA-DB44-4D85-8340-12A9846D51C5}"/>
              </a:ext>
            </a:extLst>
          </p:cNvPr>
          <p:cNvSpPr/>
          <p:nvPr/>
        </p:nvSpPr>
        <p:spPr>
          <a:xfrm>
            <a:off x="5445303" y="3794606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018AEC8-DEF8-49BF-AC4A-DA71166C0C7E}"/>
              </a:ext>
            </a:extLst>
          </p:cNvPr>
          <p:cNvSpPr/>
          <p:nvPr/>
        </p:nvSpPr>
        <p:spPr>
          <a:xfrm>
            <a:off x="3974352" y="1914641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59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photo in Welcome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05343-2607-4CC1-83A7-F96358CD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10" y="1925572"/>
            <a:ext cx="6801492" cy="330142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C67C7B43-56A7-49E2-A7E6-EE9E201F0049}"/>
              </a:ext>
            </a:extLst>
          </p:cNvPr>
          <p:cNvSpPr/>
          <p:nvPr/>
        </p:nvSpPr>
        <p:spPr>
          <a:xfrm>
            <a:off x="5291191" y="2239765"/>
            <a:ext cx="904125" cy="6678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9D946CB-2A2B-4257-86E1-64A78137E6D2}"/>
              </a:ext>
            </a:extLst>
          </p:cNvPr>
          <p:cNvSpPr/>
          <p:nvPr/>
        </p:nvSpPr>
        <p:spPr>
          <a:xfrm>
            <a:off x="3994935" y="2726075"/>
            <a:ext cx="904125" cy="6678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0479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A9A7-B2CE-491F-A39A-69ABBC85B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another interaction - Main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996BA-C61E-41D4-896C-D72011755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014" y="1745160"/>
            <a:ext cx="5071397" cy="423560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37D67EA-BA13-4A61-9DF9-DF9DCED9D3E7}"/>
              </a:ext>
            </a:extLst>
          </p:cNvPr>
          <p:cNvSpPr/>
          <p:nvPr/>
        </p:nvSpPr>
        <p:spPr>
          <a:xfrm>
            <a:off x="3848508" y="4709828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428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3686-F2A6-4E3E-B0C1-6C1A7828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01039"/>
            <a:ext cx="8686800" cy="1143000"/>
          </a:xfrm>
        </p:spPr>
        <p:txBody>
          <a:bodyPr/>
          <a:lstStyle/>
          <a:p>
            <a:r>
              <a:rPr lang="en-US" b="1" dirty="0"/>
              <a:t>7 Best Chatbot Platforms for Companies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06794-9CC8-4833-B7B8-F353C74F3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5" y="2117519"/>
            <a:ext cx="3905250" cy="3419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3AAC8B-D6F6-417A-A3CB-F06D302E3323}"/>
              </a:ext>
            </a:extLst>
          </p:cNvPr>
          <p:cNvSpPr/>
          <p:nvPr/>
        </p:nvSpPr>
        <p:spPr>
          <a:xfrm>
            <a:off x="1900719" y="5661351"/>
            <a:ext cx="67860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/>
              <a:t>https://www.tidio.com/blog/best-chatbot-platforms/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FA9516C-AFC7-48D6-9469-8A0C9C5D500A}"/>
              </a:ext>
            </a:extLst>
          </p:cNvPr>
          <p:cNvSpPr/>
          <p:nvPr/>
        </p:nvSpPr>
        <p:spPr>
          <a:xfrm>
            <a:off x="1411515" y="402747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2043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D44A-FF90-46D9-BB5A-7B071254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Welcome Connection, Select Fall Back to Main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27E62-60AD-4F7B-8B11-E9E65167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03" y="2191931"/>
            <a:ext cx="6739847" cy="3558571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F1BAB90-8FAA-475E-9DDA-6D87523DD4EC}"/>
              </a:ext>
            </a:extLst>
          </p:cNvPr>
          <p:cNvSpPr/>
          <p:nvPr/>
        </p:nvSpPr>
        <p:spPr>
          <a:xfrm>
            <a:off x="4360198" y="3840788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29333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17" y="147293"/>
            <a:ext cx="8229600" cy="1143000"/>
          </a:xfrm>
        </p:spPr>
        <p:txBody>
          <a:bodyPr/>
          <a:lstStyle/>
          <a:p>
            <a:r>
              <a:rPr lang="en-US" dirty="0"/>
              <a:t>Use prior response and then replace ID with interaction from welcome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ACEB3-0EDE-4F35-9318-57551BDA8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18" y="1291004"/>
            <a:ext cx="5907640" cy="2257562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B085D18-43FF-4932-9CF6-3FD6118A2107}"/>
              </a:ext>
            </a:extLst>
          </p:cNvPr>
          <p:cNvSpPr/>
          <p:nvPr/>
        </p:nvSpPr>
        <p:spPr>
          <a:xfrm>
            <a:off x="3368742" y="1889526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1B268C-F756-4053-8BAE-B534009B1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8" y="3548566"/>
            <a:ext cx="5120486" cy="2108881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1178762B-61A4-4488-87B3-CD05A697A25F}"/>
              </a:ext>
            </a:extLst>
          </p:cNvPr>
          <p:cNvSpPr/>
          <p:nvPr/>
        </p:nvSpPr>
        <p:spPr>
          <a:xfrm>
            <a:off x="4853357" y="4327723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0A2A7-AEA1-42D8-B31B-6ED2355A59C3}"/>
              </a:ext>
            </a:extLst>
          </p:cNvPr>
          <p:cNvSpPr txBox="1"/>
          <p:nvPr/>
        </p:nvSpPr>
        <p:spPr>
          <a:xfrm>
            <a:off x="226031" y="5666085"/>
            <a:ext cx="83963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Hi, [</a:t>
            </a:r>
            <a:r>
              <a:rPr lang="en-US" dirty="0" err="1"/>
              <a:t>responseTo</a:t>
            </a:r>
            <a:r>
              <a:rPr lang="en-US" dirty="0"/>
              <a:t> interaction=2450523 fallback=TEXT]. MSBA is a </a:t>
            </a:r>
            <a:r>
              <a:rPr lang="en-US" dirty="0" err="1"/>
              <a:t>Programme</a:t>
            </a:r>
            <a:r>
              <a:rPr lang="en-US" dirty="0"/>
              <a:t> to take you into the World of Data Analytics.</a:t>
            </a:r>
            <a:endParaRPr lang="en-SG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15A8112-B4AE-487F-A666-60341895B05B}"/>
              </a:ext>
            </a:extLst>
          </p:cNvPr>
          <p:cNvCxnSpPr/>
          <p:nvPr/>
        </p:nvCxnSpPr>
        <p:spPr>
          <a:xfrm flipH="1">
            <a:off x="1684962" y="4812355"/>
            <a:ext cx="893851" cy="845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84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715"/>
            <a:ext cx="8229600" cy="1143000"/>
          </a:xfrm>
        </p:spPr>
        <p:txBody>
          <a:bodyPr/>
          <a:lstStyle/>
          <a:p>
            <a:r>
              <a:rPr lang="en-US" dirty="0"/>
              <a:t>Connect Welcome to Main Using Fall Back Connection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08D49-A32A-4F4F-8FE1-8A1FD8CA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50" y="1863201"/>
            <a:ext cx="5856270" cy="3860533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BCD1808C-82FC-4A77-8D27-384A1DAFD497}"/>
              </a:ext>
            </a:extLst>
          </p:cNvPr>
          <p:cNvSpPr/>
          <p:nvPr/>
        </p:nvSpPr>
        <p:spPr>
          <a:xfrm>
            <a:off x="6729573" y="2178122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AC060C-8F77-43C3-8233-65A1F328D1CB}"/>
              </a:ext>
            </a:extLst>
          </p:cNvPr>
          <p:cNvSpPr/>
          <p:nvPr/>
        </p:nvSpPr>
        <p:spPr>
          <a:xfrm>
            <a:off x="4909334" y="4354531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19167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89" y="39650"/>
            <a:ext cx="8229600" cy="1143000"/>
          </a:xfrm>
        </p:spPr>
        <p:txBody>
          <a:bodyPr/>
          <a:lstStyle/>
          <a:p>
            <a:r>
              <a:rPr lang="en-US" dirty="0"/>
              <a:t>Test Run &amp; Bot Scheme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7E7D6-34E5-4DAD-BF32-7D5CCBC73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95" y="995860"/>
            <a:ext cx="5365884" cy="3086392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351587E8-C99B-4724-9D05-18194938583B}"/>
              </a:ext>
            </a:extLst>
          </p:cNvPr>
          <p:cNvSpPr/>
          <p:nvPr/>
        </p:nvSpPr>
        <p:spPr>
          <a:xfrm>
            <a:off x="6051479" y="940334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157C7CA-FA60-4749-A732-4FE79DC4EC4E}"/>
              </a:ext>
            </a:extLst>
          </p:cNvPr>
          <p:cNvSpPr/>
          <p:nvPr/>
        </p:nvSpPr>
        <p:spPr>
          <a:xfrm>
            <a:off x="6183862" y="359762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BEA79B-ECDD-4990-BB4B-6F87B921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282" y="714747"/>
            <a:ext cx="1617913" cy="1420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672B7-AF31-4FD0-B42D-E0313DE54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309" y="4252973"/>
            <a:ext cx="2486424" cy="183276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BE719C-CC6C-410D-9745-1CEE5B53698E}"/>
              </a:ext>
            </a:extLst>
          </p:cNvPr>
          <p:cNvCxnSpPr/>
          <p:nvPr/>
        </p:nvCxnSpPr>
        <p:spPr>
          <a:xfrm flipV="1">
            <a:off x="4849402" y="5630238"/>
            <a:ext cx="1823664" cy="8938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D5D671-310E-4A1A-97A6-92E2C4D3ACA6}"/>
              </a:ext>
            </a:extLst>
          </p:cNvPr>
          <p:cNvCxnSpPr/>
          <p:nvPr/>
        </p:nvCxnSpPr>
        <p:spPr>
          <a:xfrm flipV="1">
            <a:off x="5332288" y="5169353"/>
            <a:ext cx="2224233" cy="214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648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photo in Main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405343-2607-4CC1-83A7-F96358CD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10" y="1925572"/>
            <a:ext cx="6801492" cy="330142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C67C7B43-56A7-49E2-A7E6-EE9E201F0049}"/>
              </a:ext>
            </a:extLst>
          </p:cNvPr>
          <p:cNvSpPr/>
          <p:nvPr/>
        </p:nvSpPr>
        <p:spPr>
          <a:xfrm>
            <a:off x="5291191" y="2239765"/>
            <a:ext cx="904125" cy="6678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19D946CB-2A2B-4257-86E1-64A78137E6D2}"/>
              </a:ext>
            </a:extLst>
          </p:cNvPr>
          <p:cNvSpPr/>
          <p:nvPr/>
        </p:nvSpPr>
        <p:spPr>
          <a:xfrm>
            <a:off x="3994935" y="2726075"/>
            <a:ext cx="904125" cy="66782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3589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766" y="306778"/>
            <a:ext cx="8229600" cy="1143000"/>
          </a:xfrm>
        </p:spPr>
        <p:txBody>
          <a:bodyPr/>
          <a:lstStyle/>
          <a:p>
            <a:r>
              <a:rPr lang="en-US" dirty="0"/>
              <a:t>Add 2 more connection, overview and why MSBA and the bot message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81301-83AE-49B9-A884-65BB9104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66" y="1711744"/>
            <a:ext cx="3016397" cy="3434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63165E-1FE6-478A-9C32-17B71B0F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33" y="1794226"/>
            <a:ext cx="5167901" cy="12576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E7B0A7-5C4F-477D-B395-2CCAAFCDDB7F}"/>
              </a:ext>
            </a:extLst>
          </p:cNvPr>
          <p:cNvCxnSpPr/>
          <p:nvPr/>
        </p:nvCxnSpPr>
        <p:spPr>
          <a:xfrm flipV="1">
            <a:off x="1794964" y="2948683"/>
            <a:ext cx="2335247" cy="996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7825E42-B765-45B3-B7F7-19A766B2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768" y="3736775"/>
            <a:ext cx="5435029" cy="16179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99B6A9-696B-4B7C-BF42-882788048C57}"/>
              </a:ext>
            </a:extLst>
          </p:cNvPr>
          <p:cNvCxnSpPr>
            <a:cxnSpLocks/>
          </p:cNvCxnSpPr>
          <p:nvPr/>
        </p:nvCxnSpPr>
        <p:spPr>
          <a:xfrm>
            <a:off x="3303163" y="4519998"/>
            <a:ext cx="2059947" cy="110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6458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23" y="-24050"/>
            <a:ext cx="8229600" cy="1143000"/>
          </a:xfrm>
        </p:spPr>
        <p:txBody>
          <a:bodyPr/>
          <a:lstStyle/>
          <a:p>
            <a:r>
              <a:rPr lang="en-US" dirty="0"/>
              <a:t>Connect Main to Overview using Quick Reply with Synonym – Repeat for Why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1CFA89-8F4F-47FA-AAB8-B2B98DDF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76" y="1118950"/>
            <a:ext cx="6107987" cy="2190099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B1B264B5-5CE2-4542-9CB7-FC688DDA83B4}"/>
              </a:ext>
            </a:extLst>
          </p:cNvPr>
          <p:cNvSpPr/>
          <p:nvPr/>
        </p:nvSpPr>
        <p:spPr>
          <a:xfrm>
            <a:off x="5609689" y="131288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8BFF2C59-194B-4090-8F93-30FA69FC5BFB}"/>
              </a:ext>
            </a:extLst>
          </p:cNvPr>
          <p:cNvSpPr/>
          <p:nvPr/>
        </p:nvSpPr>
        <p:spPr>
          <a:xfrm>
            <a:off x="3593592" y="282441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B78F9-AF9A-4507-96E2-EE892C777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23" y="3548952"/>
            <a:ext cx="4190202" cy="2817688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4B5E5AA-9435-44FA-AEB5-8ECDD86AD4A8}"/>
              </a:ext>
            </a:extLst>
          </p:cNvPr>
          <p:cNvSpPr/>
          <p:nvPr/>
        </p:nvSpPr>
        <p:spPr>
          <a:xfrm>
            <a:off x="3104388" y="4562403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B5438-0895-42DB-A516-71669127D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659255"/>
            <a:ext cx="3678148" cy="2290928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5B3C66C5-8382-406E-83D4-DA55566A5CBF}"/>
              </a:ext>
            </a:extLst>
          </p:cNvPr>
          <p:cNvSpPr/>
          <p:nvPr/>
        </p:nvSpPr>
        <p:spPr>
          <a:xfrm>
            <a:off x="5743134" y="5086681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2ADA7F6-9D44-4FE5-B72B-67278062F797}"/>
              </a:ext>
            </a:extLst>
          </p:cNvPr>
          <p:cNvSpPr/>
          <p:nvPr/>
        </p:nvSpPr>
        <p:spPr>
          <a:xfrm>
            <a:off x="7909919" y="3934644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82654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close the loop, add connection in overview and why back to main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5E36C4-99E7-404E-9200-FE096D22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2" y="2115525"/>
            <a:ext cx="4294598" cy="1933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6A5574-DCB7-4578-888B-379C7133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341" y="2099028"/>
            <a:ext cx="3707459" cy="26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57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 and If Statement</a:t>
            </a:r>
            <a:br>
              <a:rPr lang="en-US" dirty="0"/>
            </a:br>
            <a:r>
              <a:rPr lang="en-US" dirty="0"/>
              <a:t>Crete 2 new interaction, GMAT Score and GMAT Eligibility and link main to GMAT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8AC79-A906-44C6-8E24-E9D934CD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737" y="2219096"/>
            <a:ext cx="5506948" cy="387749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F151BD-FA79-4B86-9D22-42AFF39030F8}"/>
              </a:ext>
            </a:extLst>
          </p:cNvPr>
          <p:cNvCxnSpPr/>
          <p:nvPr/>
        </p:nvCxnSpPr>
        <p:spPr>
          <a:xfrm flipH="1">
            <a:off x="5722706" y="1828800"/>
            <a:ext cx="688368" cy="2825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9824AB-C0DF-45A4-9155-47EB1AB7E103}"/>
              </a:ext>
            </a:extLst>
          </p:cNvPr>
          <p:cNvCxnSpPr/>
          <p:nvPr/>
        </p:nvCxnSpPr>
        <p:spPr>
          <a:xfrm flipH="1">
            <a:off x="2558265" y="1222625"/>
            <a:ext cx="2486346" cy="3801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9B4111-F5BC-4D19-BBFC-2C4AAA514B7D}"/>
              </a:ext>
            </a:extLst>
          </p:cNvPr>
          <p:cNvCxnSpPr/>
          <p:nvPr/>
        </p:nvCxnSpPr>
        <p:spPr>
          <a:xfrm>
            <a:off x="1191802" y="1706632"/>
            <a:ext cx="1068513" cy="38105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406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39" y="392993"/>
            <a:ext cx="8229600" cy="1143000"/>
          </a:xfrm>
        </p:spPr>
        <p:txBody>
          <a:bodyPr/>
          <a:lstStyle/>
          <a:p>
            <a:r>
              <a:rPr lang="en-US" dirty="0"/>
              <a:t>GMAT Score, Fall Back Connection to GMAT Eligibility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7F9670-C3B8-492D-B2DE-1028FAB6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39" y="1535993"/>
            <a:ext cx="5845996" cy="2935331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2D5A296B-82B2-4C78-90DD-A97B50332EA3}"/>
              </a:ext>
            </a:extLst>
          </p:cNvPr>
          <p:cNvSpPr/>
          <p:nvPr/>
        </p:nvSpPr>
        <p:spPr>
          <a:xfrm>
            <a:off x="3904180" y="294436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1EBD8-5BA3-4F54-89AE-330AC526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92" y="4034359"/>
            <a:ext cx="4253501" cy="2575295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89D92C34-5020-4C70-B426-9C92249DFEE3}"/>
              </a:ext>
            </a:extLst>
          </p:cNvPr>
          <p:cNvSpPr/>
          <p:nvPr/>
        </p:nvSpPr>
        <p:spPr>
          <a:xfrm>
            <a:off x="6604572" y="555229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559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9E15-E296-420F-9537-78E798DD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G2 Rating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83493-FC20-4F98-853D-44F52CA38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21" y="1706632"/>
            <a:ext cx="7880279" cy="40386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50DD5A-856E-4D51-8DD8-D30E46D533D7}"/>
              </a:ext>
            </a:extLst>
          </p:cNvPr>
          <p:cNvSpPr/>
          <p:nvPr/>
        </p:nvSpPr>
        <p:spPr>
          <a:xfrm>
            <a:off x="5034337" y="2661007"/>
            <a:ext cx="965771" cy="2722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151402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11" y="116962"/>
            <a:ext cx="8655978" cy="1143000"/>
          </a:xfrm>
        </p:spPr>
        <p:txBody>
          <a:bodyPr>
            <a:normAutofit fontScale="90000"/>
          </a:bodyPr>
          <a:lstStyle/>
          <a:p>
            <a:br>
              <a:rPr lang="en-US" sz="3100" dirty="0"/>
            </a:br>
            <a:r>
              <a:rPr lang="en-US" sz="3100" dirty="0"/>
              <a:t>SET Variable:</a:t>
            </a:r>
            <a:br>
              <a:rPr lang="en-US" sz="2000" dirty="0"/>
            </a:br>
            <a:r>
              <a:rPr lang="en-US" sz="2000" dirty="0"/>
              <a:t>	value change to prior response (remember to change the ID to GMAT Score)</a:t>
            </a:r>
            <a:br>
              <a:rPr lang="en-US" sz="2000" dirty="0"/>
            </a:br>
            <a:r>
              <a:rPr lang="en-US" sz="2000" dirty="0"/>
              <a:t>	show variable using Get Value in Custom Variable (Change to GMAT)</a:t>
            </a:r>
            <a:endParaRPr lang="en-SG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AB0E1-7A39-4555-8F91-531EDE96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60022"/>
            <a:ext cx="4803169" cy="257819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25F16C8F-4683-4012-9558-C698BA7286B0}"/>
              </a:ext>
            </a:extLst>
          </p:cNvPr>
          <p:cNvSpPr/>
          <p:nvPr/>
        </p:nvSpPr>
        <p:spPr>
          <a:xfrm>
            <a:off x="3593592" y="227058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FAB28-7A1E-47A7-A270-0B5BA66F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47" y="1860021"/>
            <a:ext cx="2462458" cy="189004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0DF397-9862-45C6-93A8-97C30D035C78}"/>
              </a:ext>
            </a:extLst>
          </p:cNvPr>
          <p:cNvCxnSpPr>
            <a:cxnSpLocks/>
          </p:cNvCxnSpPr>
          <p:nvPr/>
        </p:nvCxnSpPr>
        <p:spPr>
          <a:xfrm>
            <a:off x="6133672" y="688462"/>
            <a:ext cx="760288" cy="2259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939BB58-0933-4527-A69D-D40E0DD39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58" y="4630866"/>
            <a:ext cx="3136392" cy="1982026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1D3706FA-A950-4079-87AB-AE210FF1B977}"/>
              </a:ext>
            </a:extLst>
          </p:cNvPr>
          <p:cNvSpPr/>
          <p:nvPr/>
        </p:nvSpPr>
        <p:spPr>
          <a:xfrm>
            <a:off x="2369580" y="5379563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E80D4-EC3F-4BF2-B39D-0C33DCF4CEAE}"/>
              </a:ext>
            </a:extLst>
          </p:cNvPr>
          <p:cNvSpPr txBox="1"/>
          <p:nvPr/>
        </p:nvSpPr>
        <p:spPr>
          <a:xfrm>
            <a:off x="4082796" y="463086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Bot Message: </a:t>
            </a:r>
          </a:p>
          <a:p>
            <a:r>
              <a:rPr lang="en-US" dirty="0"/>
              <a:t>You have entered your score as [</a:t>
            </a:r>
            <a:r>
              <a:rPr lang="en-US" dirty="0" err="1"/>
              <a:t>customVar</a:t>
            </a:r>
            <a:r>
              <a:rPr lang="en-US" dirty="0"/>
              <a:t> GMAT=[</a:t>
            </a:r>
            <a:r>
              <a:rPr lang="en-US" dirty="0" err="1"/>
              <a:t>responseTo</a:t>
            </a:r>
            <a:r>
              <a:rPr lang="en-US" dirty="0"/>
              <a:t> interaction=2450604 fallback=TEXT]][</a:t>
            </a:r>
            <a:r>
              <a:rPr lang="en-US" dirty="0" err="1"/>
              <a:t>showVar</a:t>
            </a:r>
            <a:r>
              <a:rPr lang="en-US" dirty="0"/>
              <a:t>=GMAT]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974731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9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After creating GMAT variable, use the if statement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89F49-614A-494A-88EC-F18752FDF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56" y="3113069"/>
            <a:ext cx="4130211" cy="222773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14C8CA39-799B-44F6-A71A-B17E27EE00ED}"/>
              </a:ext>
            </a:extLst>
          </p:cNvPr>
          <p:cNvSpPr/>
          <p:nvPr/>
        </p:nvSpPr>
        <p:spPr>
          <a:xfrm>
            <a:off x="2998873" y="352830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80537-9E12-4F38-80CB-8ADC8739128C}"/>
              </a:ext>
            </a:extLst>
          </p:cNvPr>
          <p:cNvSpPr txBox="1"/>
          <p:nvPr/>
        </p:nvSpPr>
        <p:spPr>
          <a:xfrm>
            <a:off x="256856" y="1102203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Logic Operation</a:t>
            </a:r>
          </a:p>
          <a:p>
            <a:r>
              <a:rPr lang="en-US" dirty="0"/>
              <a:t>[IF([</a:t>
            </a:r>
            <a:r>
              <a:rPr lang="en-US" dirty="0" err="1"/>
              <a:t>showVar</a:t>
            </a:r>
            <a:r>
              <a:rPr lang="en-US" dirty="0"/>
              <a:t>=GMAT]=700){Congratulation, you are eligible.}]</a:t>
            </a:r>
          </a:p>
          <a:p>
            <a:r>
              <a:rPr lang="en-US" dirty="0"/>
              <a:t>[IF([</a:t>
            </a:r>
            <a:r>
              <a:rPr lang="en-US" dirty="0" err="1"/>
              <a:t>showVar</a:t>
            </a:r>
            <a:r>
              <a:rPr lang="en-US" dirty="0"/>
              <a:t>=GMAT]&gt;700){Congratulation, you are eligible}]</a:t>
            </a:r>
          </a:p>
          <a:p>
            <a:r>
              <a:rPr lang="en-US" dirty="0"/>
              <a:t>[IF([</a:t>
            </a:r>
            <a:r>
              <a:rPr lang="en-US" dirty="0" err="1"/>
              <a:t>showVar</a:t>
            </a:r>
            <a:r>
              <a:rPr lang="en-US" dirty="0"/>
              <a:t>=GMAT]&lt;700){Sorry, please take another GMAT test, we need a score of 700 and above.}]</a:t>
            </a:r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00D573-45DB-4CD5-96E9-BC2AAB93DFB9}"/>
              </a:ext>
            </a:extLst>
          </p:cNvPr>
          <p:cNvCxnSpPr>
            <a:cxnSpLocks/>
          </p:cNvCxnSpPr>
          <p:nvPr/>
        </p:nvCxnSpPr>
        <p:spPr>
          <a:xfrm>
            <a:off x="1458931" y="1511184"/>
            <a:ext cx="1130157" cy="22594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75B8E8-3599-4EFF-9330-A39B317FF0FA}"/>
              </a:ext>
            </a:extLst>
          </p:cNvPr>
          <p:cNvSpPr txBox="1"/>
          <p:nvPr/>
        </p:nvSpPr>
        <p:spPr>
          <a:xfrm>
            <a:off x="4433298" y="2812268"/>
            <a:ext cx="457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Bot Message:</a:t>
            </a:r>
          </a:p>
          <a:p>
            <a:r>
              <a:rPr lang="en-SG" dirty="0"/>
              <a:t>You have entered your score as [</a:t>
            </a:r>
            <a:r>
              <a:rPr lang="en-SG" dirty="0" err="1"/>
              <a:t>customVar</a:t>
            </a:r>
            <a:r>
              <a:rPr lang="en-SG" dirty="0"/>
              <a:t> GMAT=[</a:t>
            </a:r>
            <a:r>
              <a:rPr lang="en-SG" dirty="0" err="1"/>
              <a:t>responseTo</a:t>
            </a:r>
            <a:r>
              <a:rPr lang="en-SG" dirty="0"/>
              <a:t> interaction=2450604 fallback=TEXT]][</a:t>
            </a:r>
            <a:r>
              <a:rPr lang="en-SG" dirty="0" err="1"/>
              <a:t>showVar</a:t>
            </a:r>
            <a:r>
              <a:rPr lang="en-SG" dirty="0"/>
              <a:t>=GMAT]</a:t>
            </a:r>
          </a:p>
          <a:p>
            <a:endParaRPr lang="en-SG" dirty="0"/>
          </a:p>
          <a:p>
            <a:r>
              <a:rPr lang="en-SG" dirty="0"/>
              <a:t>[IF([</a:t>
            </a:r>
            <a:r>
              <a:rPr lang="en-SG" dirty="0" err="1"/>
              <a:t>showVar</a:t>
            </a:r>
            <a:r>
              <a:rPr lang="en-SG" dirty="0"/>
              <a:t>=GMAT]=700){Congratulation, you are eligible.}]</a:t>
            </a:r>
          </a:p>
          <a:p>
            <a:r>
              <a:rPr lang="en-SG" dirty="0"/>
              <a:t>[IF([</a:t>
            </a:r>
            <a:r>
              <a:rPr lang="en-SG" dirty="0" err="1"/>
              <a:t>showVar</a:t>
            </a:r>
            <a:r>
              <a:rPr lang="en-SG" dirty="0"/>
              <a:t>=GMAT]&gt;700){Congratulation, you are eligible}]</a:t>
            </a:r>
          </a:p>
          <a:p>
            <a:r>
              <a:rPr lang="en-SG" dirty="0"/>
              <a:t>[IF([</a:t>
            </a:r>
            <a:r>
              <a:rPr lang="en-SG" dirty="0" err="1"/>
              <a:t>showVar</a:t>
            </a:r>
            <a:r>
              <a:rPr lang="en-SG" dirty="0"/>
              <a:t>=GMAT]&lt;700){Sorry, please take another GMAT test, we need a score of 700 and above.}]</a:t>
            </a:r>
          </a:p>
        </p:txBody>
      </p:sp>
    </p:spTree>
    <p:extLst>
      <p:ext uri="{BB962C8B-B14F-4D97-AF65-F5344CB8AC3E}">
        <p14:creationId xmlns:p14="http://schemas.microsoft.com/office/powerpoint/2010/main" val="870127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GMAT Eligibility to Main and Run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2A2B0E-2634-4D02-8805-90EC742D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9169"/>
            <a:ext cx="4859676" cy="2206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A6FE9-5C5D-4A23-B722-E22464B2F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02" y="1589169"/>
            <a:ext cx="2889072" cy="2121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7C49E-24C5-4D44-A851-8843DF3A3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710" y="3795288"/>
            <a:ext cx="3822255" cy="245681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464CC698-B5C5-4DA5-B32F-B1C8950C4477}"/>
              </a:ext>
            </a:extLst>
          </p:cNvPr>
          <p:cNvSpPr/>
          <p:nvPr/>
        </p:nvSpPr>
        <p:spPr>
          <a:xfrm>
            <a:off x="7467966" y="2751304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E0B7B86F-54F2-4AC8-9958-AB6C93AB7977}"/>
              </a:ext>
            </a:extLst>
          </p:cNvPr>
          <p:cNvSpPr/>
          <p:nvPr/>
        </p:nvSpPr>
        <p:spPr>
          <a:xfrm>
            <a:off x="6512633" y="5082276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31745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(Activate your NLP)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538D0-D077-4E64-9E0A-01D95B6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94" y="2089614"/>
            <a:ext cx="6780944" cy="3165425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5D338D8A-81D6-4B38-9D42-D45D51A01B45}"/>
              </a:ext>
            </a:extLst>
          </p:cNvPr>
          <p:cNvSpPr/>
          <p:nvPr/>
        </p:nvSpPr>
        <p:spPr>
          <a:xfrm>
            <a:off x="5167901" y="3030876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2E09562-D38F-448D-B0AB-29CD23AA1BF3}"/>
              </a:ext>
            </a:extLst>
          </p:cNvPr>
          <p:cNvSpPr/>
          <p:nvPr/>
        </p:nvSpPr>
        <p:spPr>
          <a:xfrm>
            <a:off x="7777538" y="267552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66EBC663-A572-40C7-8D07-9F8CEA216FAA}"/>
              </a:ext>
            </a:extLst>
          </p:cNvPr>
          <p:cNvSpPr/>
          <p:nvPr/>
        </p:nvSpPr>
        <p:spPr>
          <a:xfrm>
            <a:off x="1950378" y="3302284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25499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Detect Person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9758E-2DD8-469E-B398-B7A5CF90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98" y="1571946"/>
            <a:ext cx="2196957" cy="4448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4BBDE4-356E-42A5-8674-6B66EE37C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41" y="1571946"/>
            <a:ext cx="1982408" cy="4448496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22FD2735-C74C-41FA-B42D-99081C2BA6AB}"/>
              </a:ext>
            </a:extLst>
          </p:cNvPr>
          <p:cNvSpPr/>
          <p:nvPr/>
        </p:nvSpPr>
        <p:spPr>
          <a:xfrm>
            <a:off x="935372" y="1814262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6688DCD0-103A-4700-86CC-B6CA4E113E02}"/>
              </a:ext>
            </a:extLst>
          </p:cNvPr>
          <p:cNvSpPr/>
          <p:nvPr/>
        </p:nvSpPr>
        <p:spPr>
          <a:xfrm>
            <a:off x="1727694" y="455910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5A1D8974-574F-4D88-BA5B-3911E8CE4F26}"/>
              </a:ext>
            </a:extLst>
          </p:cNvPr>
          <p:cNvSpPr/>
          <p:nvPr/>
        </p:nvSpPr>
        <p:spPr>
          <a:xfrm>
            <a:off x="4947519" y="455910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A7E52F11-5D04-49DC-830A-414D589EDE0A}"/>
              </a:ext>
            </a:extLst>
          </p:cNvPr>
          <p:cNvSpPr/>
          <p:nvPr/>
        </p:nvSpPr>
        <p:spPr>
          <a:xfrm>
            <a:off x="4458315" y="1814262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6104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Recommendation Interaction and connect Main to Recommendation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8ADE4-DD6A-487D-83E6-62F0FADBD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55" y="1899521"/>
            <a:ext cx="5825447" cy="41000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4471E8-545F-4209-A706-601ADD0E8754}"/>
              </a:ext>
            </a:extLst>
          </p:cNvPr>
          <p:cNvCxnSpPr/>
          <p:nvPr/>
        </p:nvCxnSpPr>
        <p:spPr>
          <a:xfrm flipH="1">
            <a:off x="2630184" y="1150706"/>
            <a:ext cx="1387012" cy="4304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A7DAD5-1C5D-427E-8BDF-92FB53352A43}"/>
              </a:ext>
            </a:extLst>
          </p:cNvPr>
          <p:cNvCxnSpPr/>
          <p:nvPr/>
        </p:nvCxnSpPr>
        <p:spPr>
          <a:xfrm>
            <a:off x="5250094" y="1706632"/>
            <a:ext cx="1109609" cy="2608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772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96" y="245133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/>
              <a:t>In Recommendation Interaction, bot message is “Please enter your friend’s name”, in connection “Add NLP</a:t>
            </a:r>
            <a:endParaRPr lang="en-SG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C4B995-7CE4-4D10-914F-26795F36C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96" y="1388133"/>
            <a:ext cx="5172307" cy="2722081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E58B62D1-AE73-4CF6-A2E1-2EEE17F33EE4}"/>
              </a:ext>
            </a:extLst>
          </p:cNvPr>
          <p:cNvSpPr/>
          <p:nvPr/>
        </p:nvSpPr>
        <p:spPr>
          <a:xfrm>
            <a:off x="3328828" y="202222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79EA6-7B96-41FE-B115-B68585DF7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829" y="3600402"/>
            <a:ext cx="3760342" cy="2526480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6E8AED37-8B4A-495D-AB3A-CCE89C0244AE}"/>
              </a:ext>
            </a:extLst>
          </p:cNvPr>
          <p:cNvSpPr/>
          <p:nvPr/>
        </p:nvSpPr>
        <p:spPr>
          <a:xfrm>
            <a:off x="6255250" y="4621326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47226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NLP in Recommendation Interaction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C63187-9913-4D53-8483-70FA9164E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932" y="1848262"/>
            <a:ext cx="7304927" cy="3868151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66DC215A-1004-4A44-80B5-E3EE45DC5693}"/>
              </a:ext>
            </a:extLst>
          </p:cNvPr>
          <p:cNvSpPr/>
          <p:nvPr/>
        </p:nvSpPr>
        <p:spPr>
          <a:xfrm>
            <a:off x="6482994" y="509423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3633A7D-71B3-4E57-A1F3-849D3BE35B8F}"/>
              </a:ext>
            </a:extLst>
          </p:cNvPr>
          <p:cNvSpPr/>
          <p:nvPr/>
        </p:nvSpPr>
        <p:spPr>
          <a:xfrm>
            <a:off x="5268931" y="4476074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47EE113-5A39-42B5-976E-81E98F142612}"/>
              </a:ext>
            </a:extLst>
          </p:cNvPr>
          <p:cNvSpPr/>
          <p:nvPr/>
        </p:nvSpPr>
        <p:spPr>
          <a:xfrm>
            <a:off x="4932127" y="4092128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79492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D428-5E0A-4DF4-91A4-DCFD7F3C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Another Interaction call “Friend’s Email” using Email Extraction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C70B4-381A-4F38-B851-D3064016A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66" y="2011166"/>
            <a:ext cx="3398363" cy="3703834"/>
          </a:xfrm>
          <a:prstGeom prst="rect">
            <a:avLst/>
          </a:prstGeom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6DB16BA-698A-417D-819E-C7A21F82C405}"/>
              </a:ext>
            </a:extLst>
          </p:cNvPr>
          <p:cNvSpPr/>
          <p:nvPr/>
        </p:nvSpPr>
        <p:spPr>
          <a:xfrm>
            <a:off x="2950296" y="305142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48183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D8D4-F39D-4F33-A0E7-4B14655B5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Email Extraction, you need to enter Error Response if the entry is not valid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201F9-5AA8-403B-B8DD-5784C0CB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818" y="1812053"/>
            <a:ext cx="5989834" cy="4096524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508694AA-3C15-4FEC-87B6-FBB56F19E8E8}"/>
              </a:ext>
            </a:extLst>
          </p:cNvPr>
          <p:cNvSpPr/>
          <p:nvPr/>
        </p:nvSpPr>
        <p:spPr>
          <a:xfrm>
            <a:off x="5753528" y="361799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5EA64D47-8072-42E5-BD13-74531BB43BEC}"/>
              </a:ext>
            </a:extLst>
          </p:cNvPr>
          <p:cNvSpPr/>
          <p:nvPr/>
        </p:nvSpPr>
        <p:spPr>
          <a:xfrm>
            <a:off x="5753528" y="299768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367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40" y="95421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/>
              <a:t>types of chatbot</a:t>
            </a:r>
            <a:endParaRPr lang="en-US" dirty="0">
              <a:sym typeface="+mn-ea"/>
            </a:endParaRPr>
          </a:p>
        </p:txBody>
      </p:sp>
      <p:pic>
        <p:nvPicPr>
          <p:cNvPr id="5122" name="Picture 2" descr="Most Searched Chatbot Brands Worldwide in 2019 | Chatimize">
            <a:extLst>
              <a:ext uri="{FF2B5EF4-FFF2-40B4-BE49-F238E27FC236}">
                <a16:creationId xmlns:a16="http://schemas.microsoft.com/office/drawing/2014/main" id="{31084698-A313-4BC3-9B6A-B0A84A996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40" y="1379450"/>
            <a:ext cx="6400800" cy="442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02CFF8-F336-4D77-AF42-CE28910EC410}"/>
              </a:ext>
            </a:extLst>
          </p:cNvPr>
          <p:cNvSpPr/>
          <p:nvPr/>
        </p:nvSpPr>
        <p:spPr>
          <a:xfrm>
            <a:off x="2290542" y="5946589"/>
            <a:ext cx="4562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https://images.app.goo.gl/qkzwk27jzj7Nx8B59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44B12782-8EEB-49B5-9472-836FB12A33D9}"/>
              </a:ext>
            </a:extLst>
          </p:cNvPr>
          <p:cNvSpPr/>
          <p:nvPr/>
        </p:nvSpPr>
        <p:spPr>
          <a:xfrm>
            <a:off x="2006534" y="5478550"/>
            <a:ext cx="484632" cy="60853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98645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D8D4-F39D-4F33-A0E7-4B14655B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54" y="30767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Remember to link Friend’s Email Interaction back to Main using Fallback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7A11D-A003-4F8E-9EB7-873613E1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10" y="1706632"/>
            <a:ext cx="4164488" cy="42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83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DE5E-4125-4148-8C18-7489084A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– Go to Mail and select Configure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28636-C1CA-4C50-ADFC-941E06B0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64" y="2165970"/>
            <a:ext cx="6719299" cy="3840811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5B3BAB94-531A-4CB2-8C5A-3EAFCC95A742}"/>
              </a:ext>
            </a:extLst>
          </p:cNvPr>
          <p:cNvSpPr/>
          <p:nvPr/>
        </p:nvSpPr>
        <p:spPr>
          <a:xfrm>
            <a:off x="7606832" y="2383605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309C9010-7465-42F4-BEAD-8B7C62ADBB6C}"/>
              </a:ext>
            </a:extLst>
          </p:cNvPr>
          <p:cNvSpPr/>
          <p:nvPr/>
        </p:nvSpPr>
        <p:spPr>
          <a:xfrm>
            <a:off x="5139852" y="4349842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DCAA074E-434D-4F26-8C6C-75FBFDB5C39F}"/>
              </a:ext>
            </a:extLst>
          </p:cNvPr>
          <p:cNvSpPr/>
          <p:nvPr/>
        </p:nvSpPr>
        <p:spPr>
          <a:xfrm>
            <a:off x="5651317" y="4784333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7950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B26C-A068-4863-B27D-F864B11B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677" y="111569"/>
            <a:ext cx="8229600" cy="1143000"/>
          </a:xfrm>
        </p:spPr>
        <p:txBody>
          <a:bodyPr/>
          <a:lstStyle/>
          <a:p>
            <a:r>
              <a:rPr lang="en-US" dirty="0"/>
              <a:t>Weblink – Select Embedded Media, change the </a:t>
            </a:r>
            <a:r>
              <a:rPr lang="en-US" dirty="0" err="1"/>
              <a:t>url</a:t>
            </a:r>
            <a:r>
              <a:rPr lang="en-US" dirty="0"/>
              <a:t>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E23D5-36C7-4757-B2E3-748C45A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304" y="4158504"/>
            <a:ext cx="2216308" cy="2037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DDB12E-747A-4506-8E28-D8C57C01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63" y="1215268"/>
            <a:ext cx="5016570" cy="2837147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1B4AA9B1-4396-4FB7-A328-6F5E2D620A33}"/>
              </a:ext>
            </a:extLst>
          </p:cNvPr>
          <p:cNvSpPr/>
          <p:nvPr/>
        </p:nvSpPr>
        <p:spPr>
          <a:xfrm>
            <a:off x="5048566" y="168077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6C9659AE-BDE4-4C8B-A21C-C16ECD1CA517}"/>
              </a:ext>
            </a:extLst>
          </p:cNvPr>
          <p:cNvSpPr/>
          <p:nvPr/>
        </p:nvSpPr>
        <p:spPr>
          <a:xfrm>
            <a:off x="8028073" y="4613097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91923F3-FFD0-4586-9E96-01E5CB5A03A9}"/>
              </a:ext>
            </a:extLst>
          </p:cNvPr>
          <p:cNvSpPr/>
          <p:nvPr/>
        </p:nvSpPr>
        <p:spPr>
          <a:xfrm>
            <a:off x="3199527" y="2450592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16BFE8-9486-41EF-AB4E-7BF89D63050E}"/>
              </a:ext>
            </a:extLst>
          </p:cNvPr>
          <p:cNvSpPr txBox="1"/>
          <p:nvPr/>
        </p:nvSpPr>
        <p:spPr>
          <a:xfrm>
            <a:off x="137519" y="4397721"/>
            <a:ext cx="57495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Bot Message: Hi, [</a:t>
            </a:r>
            <a:r>
              <a:rPr lang="en-US" sz="1600" dirty="0" err="1"/>
              <a:t>responseTo</a:t>
            </a:r>
            <a:r>
              <a:rPr lang="en-US" sz="1600" dirty="0"/>
              <a:t> interaction=2450523 fallback=TEXT]. MSBA is a </a:t>
            </a:r>
            <a:r>
              <a:rPr lang="en-US" sz="1600" dirty="0" err="1"/>
              <a:t>Programme</a:t>
            </a:r>
            <a:r>
              <a:rPr lang="en-US" sz="1600" dirty="0"/>
              <a:t> to take you into the World of Data Analytics. The weblink is [</a:t>
            </a:r>
            <a:r>
              <a:rPr lang="en-US" sz="1600" dirty="0" err="1"/>
              <a:t>url</a:t>
            </a:r>
            <a:r>
              <a:rPr lang="en-US" sz="1600" dirty="0"/>
              <a:t>=https://nbs.ntu.edu.sg/Programmes/Graduate/MScBusinessAnalytics/Pages/home.aspx]LABEL_URL[/url]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37020525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8D3B-A9E0-457C-A36E-4353798AB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95200"/>
            <a:ext cx="8229600" cy="1143000"/>
          </a:xfrm>
        </p:spPr>
        <p:txBody>
          <a:bodyPr/>
          <a:lstStyle/>
          <a:p>
            <a:r>
              <a:rPr lang="en-US" dirty="0"/>
              <a:t>Summary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873921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7FA0-28D7-44EE-9CDA-A17DE111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Variable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1A301-4060-4A63-A8E2-BD812599A2A1}"/>
              </a:ext>
            </a:extLst>
          </p:cNvPr>
          <p:cNvSpPr txBox="1"/>
          <p:nvPr/>
        </p:nvSpPr>
        <p:spPr>
          <a:xfrm>
            <a:off x="457200" y="1895065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[</a:t>
            </a:r>
            <a:r>
              <a:rPr lang="en-US" dirty="0" err="1"/>
              <a:t>customVar</a:t>
            </a:r>
            <a:r>
              <a:rPr lang="en-US" dirty="0"/>
              <a:t> GMAT = [</a:t>
            </a:r>
            <a:r>
              <a:rPr lang="en-US" dirty="0" err="1"/>
              <a:t>responseTo</a:t>
            </a:r>
            <a:r>
              <a:rPr lang="en-US" dirty="0"/>
              <a:t> interaction=2735510 fallback=TEXT]]</a:t>
            </a:r>
          </a:p>
          <a:p>
            <a:endParaRPr lang="en-US" dirty="0"/>
          </a:p>
          <a:p>
            <a:r>
              <a:rPr lang="en-US" dirty="0"/>
              <a:t>You have entered your GMAT score as [</a:t>
            </a:r>
            <a:r>
              <a:rPr lang="en-US" dirty="0" err="1"/>
              <a:t>showVar</a:t>
            </a:r>
            <a:r>
              <a:rPr lang="en-US" dirty="0"/>
              <a:t>=GMAT]</a:t>
            </a:r>
            <a:endParaRPr lang="en-SG" dirty="0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4A1D11-A7DD-4170-A184-810E5E58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73" y="3761846"/>
            <a:ext cx="5460642" cy="18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669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3B54-59C6-4855-B3C1-7CF0E4CC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B27FE-8889-4578-899F-9AE985159974}"/>
              </a:ext>
            </a:extLst>
          </p:cNvPr>
          <p:cNvSpPr txBox="1"/>
          <p:nvPr/>
        </p:nvSpPr>
        <p:spPr>
          <a:xfrm>
            <a:off x="553791" y="1859339"/>
            <a:ext cx="75727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 [</a:t>
            </a:r>
            <a:r>
              <a:rPr lang="en-SG" dirty="0" err="1"/>
              <a:t>customVar</a:t>
            </a:r>
            <a:r>
              <a:rPr lang="en-SG" dirty="0"/>
              <a:t> GMAT = [</a:t>
            </a:r>
            <a:r>
              <a:rPr lang="en-SG" dirty="0" err="1"/>
              <a:t>responseTo</a:t>
            </a:r>
            <a:r>
              <a:rPr lang="en-SG" dirty="0"/>
              <a:t> interaction=2735510 fallback=TEXT]]</a:t>
            </a:r>
          </a:p>
          <a:p>
            <a:endParaRPr lang="en-SG" dirty="0"/>
          </a:p>
          <a:p>
            <a:r>
              <a:rPr lang="en-SG" dirty="0"/>
              <a:t>You have entered your GMAT score as [</a:t>
            </a:r>
            <a:r>
              <a:rPr lang="en-SG" dirty="0" err="1"/>
              <a:t>showVar</a:t>
            </a:r>
            <a:r>
              <a:rPr lang="en-SG" dirty="0"/>
              <a:t>=GMAT]. </a:t>
            </a:r>
          </a:p>
          <a:p>
            <a:r>
              <a:rPr lang="en-SG" dirty="0"/>
              <a:t>[IF( [</a:t>
            </a:r>
            <a:r>
              <a:rPr lang="en-SG" dirty="0" err="1"/>
              <a:t>showVar</a:t>
            </a:r>
            <a:r>
              <a:rPr lang="en-SG" dirty="0"/>
              <a:t>=GMAT]=700){Congrats, you are eligible for MSBA.}]</a:t>
            </a:r>
          </a:p>
          <a:p>
            <a:r>
              <a:rPr lang="en-SG" dirty="0"/>
              <a:t>[IF( [</a:t>
            </a:r>
            <a:r>
              <a:rPr lang="en-SG" dirty="0" err="1"/>
              <a:t>showVar</a:t>
            </a:r>
            <a:r>
              <a:rPr lang="en-SG" dirty="0"/>
              <a:t>=GMAT]&gt;700){Congrats, you are eligible for MSBA.}]</a:t>
            </a:r>
          </a:p>
          <a:p>
            <a:r>
              <a:rPr lang="en-SG" dirty="0"/>
              <a:t>[IF( [</a:t>
            </a:r>
            <a:r>
              <a:rPr lang="en-SG" dirty="0" err="1"/>
              <a:t>showVar</a:t>
            </a:r>
            <a:r>
              <a:rPr lang="en-SG" dirty="0"/>
              <a:t>=GMAT]&lt;700){Sorry, you need take your GMAT again.}]</a:t>
            </a:r>
          </a:p>
        </p:txBody>
      </p:sp>
    </p:spTree>
    <p:extLst>
      <p:ext uri="{BB962C8B-B14F-4D97-AF65-F5344CB8AC3E}">
        <p14:creationId xmlns:p14="http://schemas.microsoft.com/office/powerpoint/2010/main" val="71516925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F817-B755-4045-93D5-E0321D12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</a:t>
            </a:r>
            <a:endParaRPr lang="en-SG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EB518C-9146-45B3-B526-8243E13B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28" y="1766101"/>
            <a:ext cx="5482233" cy="422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51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9BEBB-C2A5-4F87-A79F-2E83F271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  <a:endParaRPr lang="en-SG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5E492D-E03B-4C46-A8E3-A94514E2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975" y="1548462"/>
            <a:ext cx="5288049" cy="41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16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9D03-4BAC-4B68-BD3D-F3BB269B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as a file</a:t>
            </a:r>
            <a:endParaRPr lang="en-SG" dirty="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7F6B20-A9E4-4056-B903-83AE78DC6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31" y="2307029"/>
            <a:ext cx="7237927" cy="28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131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75385" y="2226469"/>
            <a:ext cx="2792254" cy="3263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Deploying the chatbot on telegram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Click on channels</a:t>
            </a:r>
          </a:p>
          <a:p>
            <a:r>
              <a:rPr lang="en-US"/>
              <a:t>Click on telegram</a:t>
            </a:r>
          </a:p>
        </p:txBody>
      </p:sp>
      <p:sp>
        <p:nvSpPr>
          <p:cNvPr id="8" name="Right Arrow 7"/>
          <p:cNvSpPr/>
          <p:nvPr/>
        </p:nvSpPr>
        <p:spPr>
          <a:xfrm rot="10800000">
            <a:off x="2316004" y="2914650"/>
            <a:ext cx="839153" cy="3028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ight Arrow 10"/>
          <p:cNvSpPr/>
          <p:nvPr/>
        </p:nvSpPr>
        <p:spPr>
          <a:xfrm rot="10800000">
            <a:off x="3053239" y="4778216"/>
            <a:ext cx="839153" cy="3028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37776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0D090-C232-4646-BDB5-ED742F5C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087"/>
            <a:ext cx="8229600" cy="114300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/>
            <a:r>
              <a:rPr lang="en-SG" dirty="0"/>
              <a:t>types of chatbot</a:t>
            </a:r>
            <a:endParaRPr lang="en-US" dirty="0">
              <a:sym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F6A7B6-1736-469C-A110-A12F0DA38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0951"/>
            <a:ext cx="7972745" cy="39863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3E341E-A33D-46AB-8489-54164389670A}"/>
              </a:ext>
            </a:extLst>
          </p:cNvPr>
          <p:cNvSpPr/>
          <p:nvPr/>
        </p:nvSpPr>
        <p:spPr>
          <a:xfrm>
            <a:off x="2341293" y="5627939"/>
            <a:ext cx="446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https://images.app.goo.gl/67VWj3z6t6jPejjv9</a:t>
            </a:r>
          </a:p>
        </p:txBody>
      </p:sp>
    </p:spTree>
    <p:extLst>
      <p:ext uri="{BB962C8B-B14F-4D97-AF65-F5344CB8AC3E}">
        <p14:creationId xmlns:p14="http://schemas.microsoft.com/office/powerpoint/2010/main" val="39060061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Deploying the chatbot on telegram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Download telegram</a:t>
            </a:r>
          </a:p>
          <a:p>
            <a:r>
              <a:rPr lang="en-US" dirty="0"/>
              <a:t>Create an account</a:t>
            </a:r>
          </a:p>
          <a:p>
            <a:r>
              <a:rPr lang="en-US" dirty="0"/>
              <a:t>Go to telegram web at https://web.telegram.org/</a:t>
            </a:r>
          </a:p>
          <a:p>
            <a:endParaRPr lang="en-US" dirty="0"/>
          </a:p>
          <a:p>
            <a:r>
              <a:rPr lang="en-US" dirty="0"/>
              <a:t>Type </a:t>
            </a:r>
            <a:r>
              <a:rPr lang="en-US" dirty="0" err="1"/>
              <a:t>BotFather</a:t>
            </a:r>
            <a:r>
              <a:rPr lang="en-US" dirty="0"/>
              <a:t> in the search bar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28261" y="3172301"/>
            <a:ext cx="24860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591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Deploying the chatbot on telegram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Click on the start button or press </a:t>
            </a:r>
            <a:r>
              <a:rPr lang="en-US"/>
              <a:t>/start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 descr="InkedCapture_L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73" y="2269331"/>
            <a:ext cx="3262789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4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Deploying the chatbot on telegram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 /</a:t>
            </a:r>
            <a:r>
              <a:rPr lang="en-US" dirty="0" err="1"/>
              <a:t>newbot</a:t>
            </a:r>
            <a:endParaRPr lang="en-US" dirty="0"/>
          </a:p>
          <a:p>
            <a:r>
              <a:rPr lang="en-US" dirty="0"/>
              <a:t>Type the name of your telegram bot in our example it is  “NTU MSBA FAQ”</a:t>
            </a:r>
          </a:p>
          <a:p>
            <a:r>
              <a:rPr lang="en-US" dirty="0"/>
              <a:t>Type the unique telegram username for your bot in our example it is “</a:t>
            </a:r>
            <a:r>
              <a:rPr lang="en-US" dirty="0" err="1"/>
              <a:t>MSBA_bot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Copy the token</a:t>
            </a:r>
          </a:p>
        </p:txBody>
      </p:sp>
      <p:pic>
        <p:nvPicPr>
          <p:cNvPr id="5" name="Picture 4" descr="InkedCapture_L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1" y="2125504"/>
            <a:ext cx="3357086" cy="350805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3366136" y="5174456"/>
            <a:ext cx="1133951" cy="5143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649779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Deploying the chatbot on telegram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687" y="4153377"/>
            <a:ext cx="7596664" cy="1336834"/>
          </a:xfrm>
        </p:spPr>
        <p:txBody>
          <a:bodyPr>
            <a:normAutofit/>
          </a:bodyPr>
          <a:lstStyle/>
          <a:p>
            <a:r>
              <a:rPr lang="en-US"/>
              <a:t>Go back to snatchbot and scroll down to click on step 3.</a:t>
            </a:r>
          </a:p>
          <a:p>
            <a:r>
              <a:rPr lang="en-US"/>
              <a:t>Paste the Telegram API token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2930" y="2125504"/>
            <a:ext cx="6916579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009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ym typeface="+mn-ea"/>
              </a:rPr>
              <a:t>Deploying the chatbot on telegram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Click Deploy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2777966"/>
            <a:ext cx="3886200" cy="216027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2996089" y="2695575"/>
            <a:ext cx="1133951" cy="5143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953712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Finding chatbot on telegram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/>
              <a:t>In the telegram search bar type in the name of your telegram bot and find it.</a:t>
            </a:r>
          </a:p>
          <a:p>
            <a:endParaRPr lang="en-US"/>
          </a:p>
          <a:p>
            <a:r>
              <a:rPr lang="en-US"/>
              <a:t>Click on your telegram bot</a:t>
            </a:r>
          </a:p>
          <a:p>
            <a:endParaRPr lang="en-US"/>
          </a:p>
          <a:p>
            <a:r>
              <a:rPr lang="en-US"/>
              <a:t>Press start to begin chatting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0638" y="1946910"/>
            <a:ext cx="24860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8" y="3634740"/>
            <a:ext cx="2651760" cy="1108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624" y="4916805"/>
            <a:ext cx="1743075" cy="7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772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7AC0-BE3B-472A-BFC4-632187BD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no error, fallback.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AB138-2ED2-48E2-AA23-6B607173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93" y="1586251"/>
            <a:ext cx="7846828" cy="44154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6BEFB6-9CE4-469D-8866-DC8AAF4DE84A}"/>
              </a:ext>
            </a:extLst>
          </p:cNvPr>
          <p:cNvCxnSpPr/>
          <p:nvPr/>
        </p:nvCxnSpPr>
        <p:spPr>
          <a:xfrm flipH="1">
            <a:off x="4572000" y="1010093"/>
            <a:ext cx="1063256" cy="1977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2F9FCF-27AA-4203-A821-C435AF3C6723}"/>
              </a:ext>
            </a:extLst>
          </p:cNvPr>
          <p:cNvCxnSpPr/>
          <p:nvPr/>
        </p:nvCxnSpPr>
        <p:spPr>
          <a:xfrm flipH="1">
            <a:off x="4784651" y="1010093"/>
            <a:ext cx="2402958" cy="4678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9EB323-B2C6-4C08-805A-1B9D034C051A}"/>
              </a:ext>
            </a:extLst>
          </p:cNvPr>
          <p:cNvSpPr txBox="1"/>
          <p:nvPr/>
        </p:nvSpPr>
        <p:spPr>
          <a:xfrm>
            <a:off x="4976037" y="602197"/>
            <a:ext cx="86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982EA5-037A-4BB3-B313-59EDE3DD687D}"/>
              </a:ext>
            </a:extLst>
          </p:cNvPr>
          <p:cNvSpPr txBox="1"/>
          <p:nvPr/>
        </p:nvSpPr>
        <p:spPr>
          <a:xfrm>
            <a:off x="6886006" y="602197"/>
            <a:ext cx="93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Fallback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30693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13B1-BB37-49A2-980A-64C8DD08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Google Meena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00528-6319-4507-8AC6-088C392AB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>
                <a:hlinkClick r:id="rId2"/>
              </a:rPr>
              <a:t>https://www.youtube.com/watch?v=cA0vHYzGR8s</a:t>
            </a:r>
            <a:endParaRPr lang="en-SG" dirty="0"/>
          </a:p>
          <a:p>
            <a:r>
              <a:rPr lang="en-SG" dirty="0"/>
              <a:t>https://www.youtube.com/watch?v=3Wppf_CNvD0</a:t>
            </a:r>
          </a:p>
        </p:txBody>
      </p:sp>
    </p:spTree>
    <p:extLst>
      <p:ext uri="{BB962C8B-B14F-4D97-AF65-F5344CB8AC3E}">
        <p14:creationId xmlns:p14="http://schemas.microsoft.com/office/powerpoint/2010/main" val="39467514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CBCF9-93A7-43D5-8A1F-8CDD2273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syntax refer to “Support Center”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EB560-2EB2-48F9-BA62-4AA8E6F5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03" y="2003584"/>
            <a:ext cx="8352593" cy="365283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F33DE5-5664-494F-B064-F547BFCD55A0}"/>
              </a:ext>
            </a:extLst>
          </p:cNvPr>
          <p:cNvCxnSpPr/>
          <p:nvPr/>
        </p:nvCxnSpPr>
        <p:spPr>
          <a:xfrm flipH="1">
            <a:off x="1562986" y="3232298"/>
            <a:ext cx="1913861" cy="1924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701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CF2CD-43C8-445A-94EB-DD7B6FF1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20394-99C3-4DFF-86B1-DF2BF45B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Create a </a:t>
            </a:r>
            <a:r>
              <a:rPr lang="en-SG"/>
              <a:t>new bot</a:t>
            </a:r>
          </a:p>
          <a:p>
            <a:r>
              <a:rPr lang="en-SG"/>
              <a:t>Create </a:t>
            </a:r>
            <a:r>
              <a:rPr lang="en-SG" dirty="0"/>
              <a:t>2 links from the website</a:t>
            </a:r>
          </a:p>
          <a:p>
            <a:r>
              <a:rPr lang="en-SG" dirty="0"/>
              <a:t>Recommendation using NLP</a:t>
            </a:r>
          </a:p>
          <a:p>
            <a:r>
              <a:rPr lang="en-SG" dirty="0"/>
              <a:t>Brochures using Get Email Interaction</a:t>
            </a:r>
          </a:p>
          <a:p>
            <a:r>
              <a:rPr lang="en-SG" dirty="0"/>
              <a:t>GMAT score using condition statement (&gt;700 eligible)</a:t>
            </a:r>
          </a:p>
        </p:txBody>
      </p:sp>
    </p:spTree>
    <p:extLst>
      <p:ext uri="{BB962C8B-B14F-4D97-AF65-F5344CB8AC3E}">
        <p14:creationId xmlns:p14="http://schemas.microsoft.com/office/powerpoint/2010/main" val="354250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C2C9DE-C811-4406-9A96-B5F84A419B8F}">
  <ds:schemaRefs>
    <ds:schemaRef ds:uri="http://schemas.openxmlformats.org/package/2006/metadata/core-properties"/>
    <ds:schemaRef ds:uri="http://purl.org/dc/dcmitype/"/>
    <ds:schemaRef ds:uri="http://schemas.microsoft.com/sharepoint/v3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942CDD3-2BBD-46F1-929C-F92F3B4EA8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1937</Words>
  <Application>Microsoft Office PowerPoint</Application>
  <PresentationFormat>On-screen Show (4:3)</PresentationFormat>
  <Paragraphs>236</Paragraphs>
  <Slides>109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2" baseType="lpstr">
      <vt:lpstr>Arial</vt:lpstr>
      <vt:lpstr>Calibri</vt:lpstr>
      <vt:lpstr>Office Theme</vt:lpstr>
      <vt:lpstr> ChatBot Snatchbot</vt:lpstr>
      <vt:lpstr>Textbook (Sumit Raj)</vt:lpstr>
      <vt:lpstr>Agenda</vt:lpstr>
      <vt:lpstr>Chatbot</vt:lpstr>
      <vt:lpstr>Snatchbot</vt:lpstr>
      <vt:lpstr>7 Best Chatbot Platforms for Companies</vt:lpstr>
      <vt:lpstr>G2 Rating</vt:lpstr>
      <vt:lpstr>types of chatbot</vt:lpstr>
      <vt:lpstr>types of chatbot</vt:lpstr>
      <vt:lpstr>types of chatbot</vt:lpstr>
      <vt:lpstr>types of chatbot</vt:lpstr>
      <vt:lpstr>Application of CHATBOt</vt:lpstr>
      <vt:lpstr>Application of CHATBOt</vt:lpstr>
      <vt:lpstr>Technology in ChatBOT</vt:lpstr>
      <vt:lpstr>Natural Language Processing</vt:lpstr>
      <vt:lpstr>ChatBOT ECOSYSTEM</vt:lpstr>
      <vt:lpstr>Application of CHATBOt</vt:lpstr>
      <vt:lpstr>Snatchbot registration</vt:lpstr>
      <vt:lpstr>Snatchbot (Before Login)</vt:lpstr>
      <vt:lpstr>Watch the Video</vt:lpstr>
      <vt:lpstr>Brochure</vt:lpstr>
      <vt:lpstr>Snatchbot (Before Login)</vt:lpstr>
      <vt:lpstr>BotStore</vt:lpstr>
      <vt:lpstr>Try the Scheduling Meeting Bot (10mins)</vt:lpstr>
      <vt:lpstr>Bot Dictionary</vt:lpstr>
      <vt:lpstr>Bot Dictionary – Bot, Tweeter, Facebook</vt:lpstr>
      <vt:lpstr>Try Chat Bot (Messenger)</vt:lpstr>
      <vt:lpstr>Try Chat Bot (Wechat)</vt:lpstr>
      <vt:lpstr>Industries</vt:lpstr>
      <vt:lpstr>Pricing</vt:lpstr>
      <vt:lpstr>Free</vt:lpstr>
      <vt:lpstr>Pricing</vt:lpstr>
      <vt:lpstr>Feature</vt:lpstr>
      <vt:lpstr>Feature</vt:lpstr>
      <vt:lpstr>Solution</vt:lpstr>
      <vt:lpstr>Solution</vt:lpstr>
      <vt:lpstr>Help Center</vt:lpstr>
      <vt:lpstr>Help Center</vt:lpstr>
      <vt:lpstr>After Login - Creating Chatbot -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NLP</vt:lpstr>
      <vt:lpstr>PowerPoint Presentation</vt:lpstr>
      <vt:lpstr>PowerPoint Presentation</vt:lpstr>
      <vt:lpstr>PowerPoint Presentation</vt:lpstr>
      <vt:lpstr>Creating Chatbot</vt:lpstr>
      <vt:lpstr>Risk Management Chatbot</vt:lpstr>
      <vt:lpstr>Create a chatbot (Add Interaction, Add Connection, remember?)</vt:lpstr>
      <vt:lpstr>Creating chatbot</vt:lpstr>
      <vt:lpstr>Creating a simple chatbot</vt:lpstr>
      <vt:lpstr>Creating a simple chatbot</vt:lpstr>
      <vt:lpstr>Create Bot</vt:lpstr>
      <vt:lpstr>Add new interaction - Welcome</vt:lpstr>
      <vt:lpstr>Bot Message – Welcome to MSBA, please enter your name</vt:lpstr>
      <vt:lpstr>Add a photo in Welcome</vt:lpstr>
      <vt:lpstr>Add another interaction - Main</vt:lpstr>
      <vt:lpstr>In Welcome Connection, Select Fall Back to Main</vt:lpstr>
      <vt:lpstr>Use prior response and then replace ID with interaction from welcome</vt:lpstr>
      <vt:lpstr>Connect Welcome to Main Using Fall Back Connection</vt:lpstr>
      <vt:lpstr>Test Run &amp; Bot Scheme</vt:lpstr>
      <vt:lpstr>Add a photo in Main</vt:lpstr>
      <vt:lpstr>Add 2 more connection, overview and why MSBA and the bot message</vt:lpstr>
      <vt:lpstr>Connect Main to Overview using Quick Reply with Synonym – Repeat for Why</vt:lpstr>
      <vt:lpstr>To close the loop, add connection in overview and why back to main</vt:lpstr>
      <vt:lpstr>Variable and If Statement Crete 2 new interaction, GMAT Score and GMAT Eligibility and link main to GMAT</vt:lpstr>
      <vt:lpstr>GMAT Score, Fall Back Connection to GMAT Eligibility</vt:lpstr>
      <vt:lpstr> SET Variable:  value change to prior response (remember to change the ID to GMAT Score)  show variable using Get Value in Custom Variable (Change to GMAT)</vt:lpstr>
      <vt:lpstr>After creating GMAT variable, use the if statement</vt:lpstr>
      <vt:lpstr>Connect GMAT Eligibility to Main and Run</vt:lpstr>
      <vt:lpstr>NLP (Activate your NLP)</vt:lpstr>
      <vt:lpstr>Try Detect Person</vt:lpstr>
      <vt:lpstr>Add Recommendation Interaction and connect Main to Recommendation</vt:lpstr>
      <vt:lpstr>In Recommendation Interaction, bot message is “Please enter your friend’s name”, in connection “Add NLP</vt:lpstr>
      <vt:lpstr>Add NLP in Recommendation Interaction</vt:lpstr>
      <vt:lpstr>Add Another Interaction call “Friend’s Email” using Email Extraction</vt:lpstr>
      <vt:lpstr>For Email Extraction, you need to enter Error Response if the entry is not valid</vt:lpstr>
      <vt:lpstr>Remember to link Friend’s Email Interaction back to Main using Fallback</vt:lpstr>
      <vt:lpstr>Email – Go to Mail and select Configure</vt:lpstr>
      <vt:lpstr>Weblink – Select Embedded Media, change the url.</vt:lpstr>
      <vt:lpstr>Summary</vt:lpstr>
      <vt:lpstr>Set Variable</vt:lpstr>
      <vt:lpstr>If statement</vt:lpstr>
      <vt:lpstr>Email</vt:lpstr>
      <vt:lpstr>NLP</vt:lpstr>
      <vt:lpstr>Save as a file</vt:lpstr>
      <vt:lpstr>Deploying the chatbot on telegram</vt:lpstr>
      <vt:lpstr>Deploying the chatbot on telegram</vt:lpstr>
      <vt:lpstr>Deploying the chatbot on telegram</vt:lpstr>
      <vt:lpstr>Deploying the chatbot on telegram</vt:lpstr>
      <vt:lpstr>Deploying the chatbot on telegram</vt:lpstr>
      <vt:lpstr>Deploying the chatbot on telegram</vt:lpstr>
      <vt:lpstr>Finding chatbot on telegram</vt:lpstr>
      <vt:lpstr>If no error, fallback.</vt:lpstr>
      <vt:lpstr>Try Google Meena</vt:lpstr>
      <vt:lpstr>More syntax refer to “Support Center”</vt:lpstr>
      <vt:lpstr>Exercise</vt:lpstr>
      <vt:lpstr>Exercise</vt:lpstr>
      <vt:lpstr>Exercise</vt:lpstr>
      <vt:lpstr>Recap</vt:lpstr>
      <vt:lpstr>Chatbot in Python</vt:lpstr>
      <vt:lpstr>Resources</vt:lpstr>
      <vt:lpstr>Resources</vt:lpstr>
      <vt:lpstr>Top Chatbot Tools</vt:lpstr>
      <vt:lpstr>Alternatively - sendpulse</vt:lpstr>
      <vt:lpstr>Join 2 if statement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1 ChatBot</dc:title>
  <dc:creator>Yok Yen Nguwi</dc:creator>
  <cp:lastModifiedBy>Teik Toe Teoh</cp:lastModifiedBy>
  <cp:revision>107</cp:revision>
  <dcterms:created xsi:type="dcterms:W3CDTF">2020-09-30T07:14:18Z</dcterms:created>
  <dcterms:modified xsi:type="dcterms:W3CDTF">2022-04-14T02:38:06Z</dcterms:modified>
</cp:coreProperties>
</file>